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59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7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r>
              <a:rPr lang="sr-Latn-RS" smtClean="0">
                <a:latin typeface="Times New Roman" pitchFamily="18" charset="0"/>
                <a:cs typeface="Times New Roman" pitchFamily="18" charset="0"/>
              </a:rPr>
              <a:t>FIX TIME CONTROL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248400"/>
            <a:ext cx="3810000" cy="609600"/>
          </a:xfrm>
        </p:spPr>
        <p:txBody>
          <a:bodyPr>
            <a:normAutofit fontScale="92500"/>
          </a:bodyPr>
          <a:lstStyle/>
          <a:p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Aleksandar Jovanovi</a:t>
            </a:r>
            <a:r>
              <a:rPr lang="sr-Latn-R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ć</a:t>
            </a:r>
            <a:endParaRPr lang="en-US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D:\Slike\Slike sa Nacionalne geografije\seoul-intersection_35190_990x7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66800"/>
            <a:ext cx="8153400" cy="518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1"/>
            <a:ext cx="7772400" cy="914400"/>
          </a:xfrm>
        </p:spPr>
        <p:txBody>
          <a:bodyPr>
            <a:normAutofit/>
          </a:bodyPr>
          <a:lstStyle/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Rezultati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143001"/>
            <a:ext cx="6629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-4" y="5"/>
          <a:ext cx="9144003" cy="6858004"/>
        </p:xfrm>
        <a:graphic>
          <a:graphicData uri="http://schemas.openxmlformats.org/drawingml/2006/table">
            <a:tbl>
              <a:tblPr/>
              <a:tblGrid>
                <a:gridCol w="1756181"/>
                <a:gridCol w="1783143"/>
                <a:gridCol w="1783143"/>
                <a:gridCol w="1910768"/>
                <a:gridCol w="1910768"/>
              </a:tblGrid>
              <a:tr h="37253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Modeli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Broj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faza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faze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faze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faze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Direktno</a:t>
                      </a:r>
                      <a:r>
                        <a:rPr lang="en-US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pretraživanje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optimum (s)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56,517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166,046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CPU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vreme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(s)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25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rešenje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(C; Z</a:t>
                      </a:r>
                      <a:r>
                        <a:rPr lang="en-US" sz="18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60; 24; 24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60; 14; 17; 12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6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Dinamičko programiranje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optimum (s)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166,046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421,000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CPU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vreme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(s)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440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rešenje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C;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en-US" sz="18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60; 14; 17; 12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90; 21; 13; 22; 13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Genetski algoritam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vrednost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f-je (s)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170,120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439,796 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CPU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vreme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(s)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35 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rešenje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C;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en-US" sz="18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60; 16; 17; 10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92; 21; 13; 25; 12 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greška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(%)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2,395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4,274 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Optimizacija kolonijom pčela (BCO)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vrednost f-je (s)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166,921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421,000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CPU vreme (s)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3 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rešenje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C;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en-US" sz="18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61; 15; 17; 12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90; 21; 13; 22; 13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greška (%)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0,522 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 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Heuristički algoritam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vrednost f-je (s)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172,310 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421,000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CPU vreme (s)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5 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rešenje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C;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en-US" sz="18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60; 18; 19; 12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90; 21; 13; 22; 13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greška (%)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3,635 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 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mtClean="0">
                <a:latin typeface="Times New Roman" pitchFamily="18" charset="0"/>
                <a:cs typeface="Times New Roman" pitchFamily="18" charset="0"/>
              </a:rPr>
              <a:t>Zonsko upravljanje radom svetolosnih signala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mtClean="0">
                <a:latin typeface="Times New Roman" pitchFamily="18" charset="0"/>
                <a:cs typeface="Times New Roman" pitchFamily="18" charset="0"/>
              </a:rPr>
              <a:t>TRANSYT-7F - Univerzitet u Floridi</a:t>
            </a:r>
          </a:p>
          <a:p>
            <a:r>
              <a:rPr lang="sr-Latn-RS" smtClean="0">
                <a:latin typeface="Times New Roman" pitchFamily="18" charset="0"/>
                <a:cs typeface="Times New Roman" pitchFamily="18" charset="0"/>
              </a:rPr>
              <a:t>Postavljanje inicijalnog resenja (ciklus, raspodela zelenih i pomaka zelenog vremena)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sr-Latn-RS" smtClean="0">
                <a:latin typeface="Times New Roman" pitchFamily="18" charset="0"/>
                <a:cs typeface="Times New Roman" pitchFamily="18" charset="0"/>
              </a:rPr>
              <a:t>Zadatak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3505200"/>
          </a:xfrm>
        </p:spPr>
        <p:txBody>
          <a:bodyPr>
            <a:normAutofit fontScale="92500" lnSpcReduction="10000"/>
          </a:bodyPr>
          <a:lstStyle/>
          <a:p>
            <a:r>
              <a:rPr lang="sr-Latn-RS" smtClean="0">
                <a:latin typeface="Times New Roman" pitchFamily="18" charset="0"/>
                <a:cs typeface="Times New Roman" pitchFamily="18" charset="0"/>
              </a:rPr>
              <a:t>Odrediti vreme ciklusa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rada semafora na raskrsnicama</a:t>
            </a:r>
            <a:endParaRPr lang="sr-Latn-RS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Odrediti</a:t>
            </a:r>
            <a:r>
              <a:rPr lang="sr-Latn-RS" smtClean="0">
                <a:latin typeface="Times New Roman" pitchFamily="18" charset="0"/>
                <a:cs typeface="Times New Roman" pitchFamily="18" charset="0"/>
              </a:rPr>
              <a:t> raspodelu zelenih vremena po fazama</a:t>
            </a:r>
          </a:p>
          <a:p>
            <a:r>
              <a:rPr lang="sr-Latn-RS" smtClean="0">
                <a:latin typeface="Times New Roman" pitchFamily="18" charset="0"/>
                <a:cs typeface="Times New Roman" pitchFamily="18" charset="0"/>
              </a:rPr>
              <a:t>Odrediti vrednosti pomaka zelenog vr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Latn-RS" smtClean="0">
                <a:latin typeface="Times New Roman" pitchFamily="18" charset="0"/>
                <a:cs typeface="Times New Roman" pitchFamily="18" charset="0"/>
              </a:rPr>
              <a:t>mena kroz mrežu</a:t>
            </a:r>
          </a:p>
          <a:p>
            <a:r>
              <a:rPr lang="sr-Latn-RS" smtClean="0">
                <a:latin typeface="Times New Roman" pitchFamily="18" charset="0"/>
                <a:cs typeface="Times New Roman" pitchFamily="18" charset="0"/>
              </a:rPr>
              <a:t>Cilj: Minimizirati ukupno vreme putovanja svih vozila na mreži</a:t>
            </a: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81475" y="4267200"/>
            <a:ext cx="49625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Postavljanje inicijalnog re</a:t>
            </a:r>
            <a:r>
              <a:rPr lang="sr-Latn-RS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enja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/>
          </a:bodyPr>
          <a:lstStyle/>
          <a:p>
            <a:r>
              <a:rPr lang="sr-Latn-RS" smtClean="0">
                <a:latin typeface="Times New Roman" pitchFamily="18" charset="0"/>
                <a:cs typeface="Times New Roman" pitchFamily="18" charset="0"/>
              </a:rPr>
              <a:t>Vrednost ciklusa se postavlja po Websteru na najopterećenijoj raskrsnici </a:t>
            </a:r>
          </a:p>
          <a:p>
            <a:r>
              <a:rPr lang="sr-Latn-RS" smtClean="0">
                <a:latin typeface="Times New Roman" pitchFamily="18" charset="0"/>
                <a:cs typeface="Times New Roman" pitchFamily="18" charset="0"/>
              </a:rPr>
              <a:t>Usvaja se broj faza upravljanja svakom od raskrsnica</a:t>
            </a:r>
          </a:p>
          <a:p>
            <a:r>
              <a:rPr lang="sr-Latn-RS" smtClean="0">
                <a:latin typeface="Times New Roman" pitchFamily="18" charset="0"/>
                <a:cs typeface="Times New Roman" pitchFamily="18" charset="0"/>
              </a:rPr>
              <a:t>Izvršiti raspodelu zelenog vremena po fazama prema formuli: (Webster) </a:t>
            </a:r>
            <a:endParaRPr lang="sr-Latn-RS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mtClean="0">
                <a:latin typeface="Times New Roman" pitchFamily="18" charset="0"/>
                <a:cs typeface="Times New Roman" pitchFamily="18" charset="0"/>
              </a:rPr>
              <a:t>Postaviti pomake zelenog vremena (PZV)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5257800" y="1752600"/>
          <a:ext cx="1828800" cy="685800"/>
        </p:xfrm>
        <a:graphic>
          <a:graphicData uri="http://schemas.openxmlformats.org/presentationml/2006/ole">
            <p:oleObj spid="_x0000_s2050" name="Equation" r:id="rId3" imgW="901309" imgH="393529" progId="Equation.3">
              <p:embed/>
            </p:oleObj>
          </a:graphicData>
        </a:graphic>
      </p:graphicFrame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5257800" y="3962400"/>
          <a:ext cx="1652587" cy="685800"/>
        </p:xfrm>
        <a:graphic>
          <a:graphicData uri="http://schemas.openxmlformats.org/presentationml/2006/ole">
            <p:oleObj spid="_x0000_s2051" name="Equation" r:id="rId4" imgW="914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sr-Latn-RS" smtClean="0">
                <a:latin typeface="Times New Roman" pitchFamily="18" charset="0"/>
                <a:cs typeface="Times New Roman" pitchFamily="18" charset="0"/>
              </a:rPr>
              <a:t>Postavljanje pomaka zelenog vremena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sr-Latn-RS" smtClean="0">
                <a:latin typeface="Times New Roman" pitchFamily="18" charset="0"/>
                <a:cs typeface="Times New Roman" pitchFamily="18" charset="0"/>
              </a:rPr>
              <a:t>Svak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RS" smtClean="0"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gran</a:t>
            </a:r>
            <a:r>
              <a:rPr lang="sr-Latn-RS" smtClean="0">
                <a:latin typeface="Times New Roman" pitchFamily="18" charset="0"/>
                <a:cs typeface="Times New Roman" pitchFamily="18" charset="0"/>
              </a:rPr>
              <a:t>a mreže opteretiti vrednošću </a:t>
            </a:r>
            <a:r>
              <a:rPr lang="sr-Latn-RS" i="1" smtClean="0">
                <a:latin typeface="Times New Roman" pitchFamily="18" charset="0"/>
                <a:cs typeface="Times New Roman" pitchFamily="18" charset="0"/>
              </a:rPr>
              <a:t>IP</a:t>
            </a:r>
          </a:p>
          <a:p>
            <a:r>
              <a:rPr lang="sr-Latn-RS" i="1" smtClean="0">
                <a:latin typeface="Times New Roman" pitchFamily="18" charset="0"/>
                <a:cs typeface="Times New Roman" pitchFamily="18" charset="0"/>
              </a:rPr>
              <a:t>IP </a:t>
            </a:r>
            <a:r>
              <a:rPr lang="sr-Latn-RS" smtClean="0">
                <a:latin typeface="Times New Roman" pitchFamily="18" charset="0"/>
                <a:cs typeface="Times New Roman" pitchFamily="18" charset="0"/>
              </a:rPr>
              <a:t>predstavlja proizvod protoka vozila na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grani</a:t>
            </a:r>
            <a:r>
              <a:rPr lang="sr-Latn-RS" smtClean="0">
                <a:latin typeface="Times New Roman" pitchFamily="18" charset="0"/>
                <a:cs typeface="Times New Roman" pitchFamily="18" charset="0"/>
              </a:rPr>
              <a:t> i idealnog pomaka zelenog vremena tj. vremena putovanja između dva čvora mreže</a:t>
            </a:r>
          </a:p>
          <a:p>
            <a:endParaRPr lang="sr-Latn-RS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mtClean="0">
                <a:latin typeface="Times New Roman" pitchFamily="18" charset="0"/>
                <a:cs typeface="Times New Roman" pitchFamily="18" charset="0"/>
              </a:rPr>
              <a:t>Kruskalovim algoritmom naći najveće razapinjuće drvo po vrednostima </a:t>
            </a:r>
            <a:r>
              <a:rPr lang="sr-Latn-RS" i="1" smtClean="0">
                <a:latin typeface="Times New Roman" pitchFamily="18" charset="0"/>
                <a:cs typeface="Times New Roman" pitchFamily="18" charset="0"/>
              </a:rPr>
              <a:t>IP</a:t>
            </a:r>
          </a:p>
          <a:p>
            <a:r>
              <a:rPr lang="sr-Latn-RS" smtClean="0">
                <a:latin typeface="Times New Roman" pitchFamily="18" charset="0"/>
                <a:cs typeface="Times New Roman" pitchFamily="18" charset="0"/>
              </a:rPr>
              <a:t>Postaviti PZV na granama koje ne formuraju petlje na mreži (idealni PZV)</a:t>
            </a:r>
          </a:p>
          <a:p>
            <a:endParaRPr lang="sr-Latn-RS" smtClean="0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6858000" y="3505200"/>
          <a:ext cx="1295400" cy="533400"/>
        </p:xfrm>
        <a:graphic>
          <a:graphicData uri="http://schemas.openxmlformats.org/presentationml/2006/ole">
            <p:oleObj spid="_x0000_s3074" name="Equation" r:id="rId3" imgW="672808" imgH="22850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/>
          <a:lstStyle/>
          <a:p>
            <a:r>
              <a:rPr lang="sr-Latn-RS" smtClean="0">
                <a:latin typeface="Times New Roman" pitchFamily="18" charset="0"/>
                <a:cs typeface="Times New Roman" pitchFamily="18" charset="0"/>
              </a:rPr>
              <a:t>Postaviti PZV na ostalim granam koje formiraju petlje počevši od petlji koje imaju vrednost </a:t>
            </a:r>
            <a:r>
              <a:rPr lang="sr-Latn-RS" i="1" smtClean="0">
                <a:latin typeface="Times New Roman" pitchFamily="18" charset="0"/>
                <a:cs typeface="Times New Roman" pitchFamily="18" charset="0"/>
              </a:rPr>
              <a:t>m=2, </a:t>
            </a:r>
            <a:r>
              <a:rPr lang="sr-Latn-RS" smtClean="0">
                <a:latin typeface="Times New Roman" pitchFamily="18" charset="0"/>
                <a:cs typeface="Times New Roman" pitchFamily="18" charset="0"/>
              </a:rPr>
              <a:t>pa </a:t>
            </a:r>
            <a:r>
              <a:rPr lang="sr-Latn-RS" i="1" smtClean="0">
                <a:latin typeface="Times New Roman" pitchFamily="18" charset="0"/>
                <a:cs typeface="Times New Roman" pitchFamily="18" charset="0"/>
              </a:rPr>
              <a:t>m=3 </a:t>
            </a:r>
            <a:r>
              <a:rPr lang="sr-Latn-RS" smtClean="0">
                <a:latin typeface="Times New Roman" pitchFamily="18" charset="0"/>
                <a:cs typeface="Times New Roman" pitchFamily="18" charset="0"/>
              </a:rPr>
              <a:t>itd. poštujući ograničenje: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971800" y="2057400"/>
          <a:ext cx="3048000" cy="685800"/>
        </p:xfrm>
        <a:graphic>
          <a:graphicData uri="http://schemas.openxmlformats.org/presentationml/2006/ole">
            <p:oleObj spid="_x0000_s4098" name="Equation" r:id="rId3" imgW="1562100" imgH="368300" progId="Equation.3">
              <p:embed/>
            </p:oleObj>
          </a:graphicData>
        </a:graphic>
      </p:graphicFrame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 t="5714" r="6452" b="5714"/>
          <a:stretch>
            <a:fillRect/>
          </a:stretch>
        </p:blipFill>
        <p:spPr bwMode="auto">
          <a:xfrm>
            <a:off x="0" y="0"/>
            <a:ext cx="4419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 t="3374"/>
          <a:stretch>
            <a:fillRect/>
          </a:stretch>
        </p:blipFill>
        <p:spPr bwMode="auto">
          <a:xfrm>
            <a:off x="5105400" y="3657600"/>
            <a:ext cx="4038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0"/>
            <a:ext cx="3886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Arrow 6"/>
          <p:cNvSpPr/>
          <p:nvPr/>
        </p:nvSpPr>
        <p:spPr>
          <a:xfrm>
            <a:off x="4648200" y="10668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0800000">
            <a:off x="4572000" y="50292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5400000">
            <a:off x="7124700" y="30099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657599"/>
            <a:ext cx="4495800" cy="320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191000" y="30480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 = 80 s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 l="2030"/>
          <a:stretch>
            <a:fillRect/>
          </a:stretch>
        </p:blipFill>
        <p:spPr bwMode="auto">
          <a:xfrm>
            <a:off x="4648200" y="3657600"/>
            <a:ext cx="4495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876800" y="228600"/>
            <a:ext cx="426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RS" sz="280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sr-Latn-RS" sz="280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-X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52</a:t>
            </a:r>
            <a:r>
              <a:rPr lang="sr-Latn-RS" sz="280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sr-Latn-RS" sz="280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80-29</a:t>
            </a:r>
            <a:r>
              <a:rPr lang="sr-Latn-RS" sz="2800" smtClean="0">
                <a:latin typeface="Times New Roman" pitchFamily="18" charset="0"/>
                <a:cs typeface="Times New Roman" pitchFamily="18" charset="0"/>
              </a:rPr>
              <a:t>=8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0*2</a:t>
            </a:r>
            <a:endParaRPr lang="sr-Latn-RS" sz="2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52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= 16</a:t>
            </a:r>
          </a:p>
          <a:p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648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3657601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own Arrow 8"/>
          <p:cNvSpPr/>
          <p:nvPr/>
        </p:nvSpPr>
        <p:spPr>
          <a:xfrm>
            <a:off x="1981200" y="3124200"/>
            <a:ext cx="990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6200000">
            <a:off x="3924300" y="5067300"/>
            <a:ext cx="990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6670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HVALA NA PA</a:t>
            </a:r>
            <a:r>
              <a:rPr lang="sr-Latn-RS" sz="3200" b="1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NJI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sr-Latn-RS" smtClean="0">
                <a:latin typeface="Times New Roman" pitchFamily="18" charset="0"/>
                <a:cs typeface="Times New Roman" pitchFamily="18" charset="0"/>
              </a:rPr>
              <a:t>Uvod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sr-Latn-RS" smtClean="0">
                <a:latin typeface="Times New Roman" pitchFamily="18" charset="0"/>
                <a:cs typeface="Times New Roman" pitchFamily="18" charset="0"/>
              </a:rPr>
              <a:t>Webster</a:t>
            </a:r>
          </a:p>
          <a:p>
            <a:r>
              <a:rPr lang="sr-Latn-RS" smtClean="0">
                <a:latin typeface="Times New Roman" pitchFamily="18" charset="0"/>
                <a:cs typeface="Times New Roman" pitchFamily="18" charset="0"/>
              </a:rPr>
              <a:t>Metoda Kritičnih Tokova</a:t>
            </a:r>
          </a:p>
          <a:p>
            <a:r>
              <a:rPr lang="sr-Latn-RS" smtClean="0">
                <a:latin typeface="Times New Roman" pitchFamily="18" charset="0"/>
                <a:cs typeface="Times New Roman" pitchFamily="18" charset="0"/>
              </a:rPr>
              <a:t>HCM (2000,2010)</a:t>
            </a:r>
          </a:p>
          <a:p>
            <a:r>
              <a:rPr lang="sr-Latn-RS" smtClean="0">
                <a:latin typeface="Times New Roman" pitchFamily="18" charset="0"/>
                <a:cs typeface="Times New Roman" pitchFamily="18" charset="0"/>
              </a:rPr>
              <a:t>Vremenski gubici vozila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1" y="2819400"/>
            <a:ext cx="4114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sr-Latn-RS" smtClean="0">
                <a:latin typeface="Times New Roman" pitchFamily="18" charset="0"/>
                <a:cs typeface="Times New Roman" pitchFamily="18" charset="0"/>
              </a:rPr>
              <a:t>Formulacija problema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3000"/>
            <a:ext cx="4429125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4" cstate="print"/>
          <a:srcRect l="2483"/>
          <a:stretch>
            <a:fillRect/>
          </a:stretch>
        </p:blipFill>
        <p:spPr bwMode="auto">
          <a:xfrm>
            <a:off x="3505200" y="3581400"/>
            <a:ext cx="5410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5768181" y="1447800"/>
          <a:ext cx="2257794" cy="480595"/>
        </p:xfrm>
        <a:graphic>
          <a:graphicData uri="http://schemas.openxmlformats.org/presentationml/2006/ole">
            <p:oleObj spid="_x0000_s26625" name="Equation" r:id="rId5" imgW="1002960" imgH="241200" progId="Equation.3">
              <p:embed/>
            </p:oleObj>
          </a:graphicData>
        </a:graphic>
      </p:graphicFrame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5794375" y="2219324"/>
          <a:ext cx="2282825" cy="540669"/>
        </p:xfrm>
        <a:graphic>
          <a:graphicData uri="http://schemas.openxmlformats.org/presentationml/2006/ole">
            <p:oleObj spid="_x0000_s26626" name="Equation" r:id="rId6" imgW="9779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68362"/>
          </a:xfrm>
        </p:spPr>
        <p:txBody>
          <a:bodyPr>
            <a:normAutofit/>
          </a:bodyPr>
          <a:lstStyle/>
          <a:p>
            <a:r>
              <a:rPr lang="sr-Latn-RS" sz="3600" smtClean="0">
                <a:latin typeface="Times New Roman" pitchFamily="18" charset="0"/>
                <a:cs typeface="Times New Roman" pitchFamily="18" charset="0"/>
              </a:rPr>
              <a:t>Formulacija problema</a:t>
            </a:r>
            <a:endParaRPr lang="en-US" sz="3600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722313" y="1262063"/>
          <a:ext cx="7620000" cy="1589087"/>
        </p:xfrm>
        <a:graphic>
          <a:graphicData uri="http://schemas.openxmlformats.org/presentationml/2006/ole">
            <p:oleObj spid="_x0000_s1026" name="Equation" r:id="rId3" imgW="4063680" imgH="939600" progId="Equation.3">
              <p:embed/>
            </p:oleObj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511175" y="3581400"/>
          <a:ext cx="2863850" cy="609600"/>
        </p:xfrm>
        <a:graphic>
          <a:graphicData uri="http://schemas.openxmlformats.org/presentationml/2006/ole">
            <p:oleObj spid="_x0000_s1027" name="Equation" r:id="rId4" imgW="1002960" imgH="241200" progId="Equation.3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533400" y="4343400"/>
          <a:ext cx="2895600" cy="685800"/>
        </p:xfrm>
        <a:graphic>
          <a:graphicData uri="http://schemas.openxmlformats.org/presentationml/2006/ole">
            <p:oleObj spid="_x0000_s1028" name="Equation" r:id="rId5" imgW="977900" imgH="228600" progId="Equation.3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81000" y="5257800"/>
          <a:ext cx="4114800" cy="1143000"/>
        </p:xfrm>
        <a:graphic>
          <a:graphicData uri="http://schemas.openxmlformats.org/presentationml/2006/ole">
            <p:oleObj spid="_x0000_s1029" name="Equation" r:id="rId6" imgW="1524000" imgH="444500" progId="Equation.3">
              <p:embed/>
            </p:oleObj>
          </a:graphicData>
        </a:graphic>
      </p:graphicFrame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" y="3048000"/>
            <a:ext cx="13708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sr-Latn-CS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subject to</a:t>
            </a: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>
                <a:latin typeface="Times New Roman" pitchFamily="18" charset="0"/>
                <a:cs typeface="Times New Roman" pitchFamily="18" charset="0"/>
              </a:rPr>
              <a:t>Metode optimizacije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irektno pretraživnj</a:t>
            </a:r>
            <a:r>
              <a:rPr lang="sr-Latn-RS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RS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inamičko programiranje</a:t>
            </a:r>
            <a:endParaRPr lang="sr-Latn-RS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euristički algoritam za minimizaciju vremenskih gubitaka</a:t>
            </a:r>
            <a:endParaRPr lang="sr-Latn-RS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enetski algoritam</a:t>
            </a:r>
            <a:endParaRPr lang="sr-Latn-RS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ptimizacija kolonijom pčela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sr-Latn-RS" sz="3600" smtClean="0">
                <a:latin typeface="Times New Roman" pitchFamily="18" charset="0"/>
                <a:cs typeface="Times New Roman" pitchFamily="18" charset="0"/>
              </a:rPr>
              <a:t>Dinamičko programiranje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C:\Users\Aleksandar\Desktop\domin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914400"/>
            <a:ext cx="3200400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143000"/>
            <a:ext cx="5410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/>
          </a:bodyPr>
          <a:lstStyle/>
          <a:p>
            <a:r>
              <a:rPr lang="sr-Latn-RS" sz="3600" smtClean="0">
                <a:latin typeface="Times New Roman" pitchFamily="18" charset="0"/>
                <a:cs typeface="Times New Roman" pitchFamily="18" charset="0"/>
              </a:rPr>
              <a:t>Genetski algoritam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Iskorišćene 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osobine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latin typeface="Times New Roman" pitchFamily="18" charset="0"/>
                <a:cs typeface="Times New Roman" pitchFamily="18" charset="0"/>
              </a:rPr>
              <a:t>softvera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sr-Latn-RS" smtClean="0">
                <a:latin typeface="Times New Roman" pitchFamily="18" charset="0"/>
                <a:cs typeface="Times New Roman" pitchFamily="18" charset="0"/>
              </a:rPr>
              <a:t>HCS-Signals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pomoću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genetskih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algoritama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vrši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optimizaciju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ciklusa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raspodele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zelenih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vremena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Prilikom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otimizacije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korišćeni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sledeći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parametri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populacija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jedinki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generacija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verovatnoća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ukrštanja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30%</a:t>
            </a:r>
          </a:p>
          <a:p>
            <a:pPr lvl="0">
              <a:buFont typeface="Wingdings" pitchFamily="2" charset="2"/>
              <a:buChar char="Ø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verovatnoća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mutacije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1%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sr-Latn-RS" sz="3600" smtClean="0">
                <a:latin typeface="Times New Roman" pitchFamily="18" charset="0"/>
                <a:cs typeface="Times New Roman" pitchFamily="18" charset="0"/>
              </a:rPr>
              <a:t>Optimizacija kolonijom pčela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44958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Inteligencija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grupe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Metaheuristika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predl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ožena od strane Lučića i Teodorovića (2001)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Kako pčela generiše novo rešenje:</a:t>
            </a:r>
          </a:p>
          <a:p>
            <a:pPr>
              <a:buFont typeface="Wingdings" pitchFamily="2" charset="2"/>
              <a:buChar char="Ø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definisati inicijalno rešenje (ciklus i zelena vremena: 70, 32, 24)</a:t>
            </a:r>
          </a:p>
          <a:p>
            <a:pPr>
              <a:buFont typeface="Wingdings" pitchFamily="2" charset="2"/>
              <a:buChar char="Ø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odabrati nasumice vrednost ciklusa (90)</a:t>
            </a:r>
          </a:p>
          <a:p>
            <a:pPr>
              <a:buFont typeface="Wingdings" pitchFamily="2" charset="2"/>
              <a:buChar char="Ø"/>
            </a:pPr>
            <a:r>
              <a:rPr lang="sr-Latn-RS" smtClean="0">
                <a:latin typeface="Times New Roman" pitchFamily="18" charset="0"/>
                <a:cs typeface="Times New Roman" pitchFamily="18" charset="0"/>
              </a:rPr>
              <a:t>razliku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vremena u ciklusima rasporediti na zelena vremena faza u funkciji opterećanja faza signalnog plana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 l="1754" t="23077" r="12281"/>
          <a:stretch>
            <a:fillRect/>
          </a:stretch>
        </p:blipFill>
        <p:spPr bwMode="auto">
          <a:xfrm>
            <a:off x="4800600" y="838200"/>
            <a:ext cx="4038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C:\Users\Aleksandar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572000"/>
            <a:ext cx="24003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HEURISTIČKI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ALGORITAM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MINIMIZACIJU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VREMENSKIH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GUBITAKA</a:t>
            </a:r>
            <a:endParaRPr lang="en-US" sz="32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219200"/>
            <a:ext cx="5105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14800"/>
            <a:ext cx="4038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143000"/>
            <a:ext cx="4038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566</Words>
  <Application>Microsoft Office PowerPoint</Application>
  <PresentationFormat>On-screen Show (4:3)</PresentationFormat>
  <Paragraphs>127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FIX TIME CONTROL</vt:lpstr>
      <vt:lpstr>Uvod</vt:lpstr>
      <vt:lpstr>Formulacija problema</vt:lpstr>
      <vt:lpstr>Formulacija problema</vt:lpstr>
      <vt:lpstr>Metode optimizacije</vt:lpstr>
      <vt:lpstr>Dinamičko programiranje</vt:lpstr>
      <vt:lpstr>Genetski algoritam</vt:lpstr>
      <vt:lpstr>Optimizacija kolonijom pčela</vt:lpstr>
      <vt:lpstr>HEURISTIČKI ALGORITAM ZA MINIMIZACIJU VREMENSKIH GUBITAKA</vt:lpstr>
      <vt:lpstr>Rezultati</vt:lpstr>
      <vt:lpstr>Slide 11</vt:lpstr>
      <vt:lpstr>Zonsko upravljanje radom svetolosnih signala</vt:lpstr>
      <vt:lpstr>Zadatak</vt:lpstr>
      <vt:lpstr>Postavljanje inicijalnog rešenja</vt:lpstr>
      <vt:lpstr>Postavljanje pomaka zelenog vremena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FIX TIME CONTROL</dc:title>
  <dc:creator>Aleksandar</dc:creator>
  <cp:lastModifiedBy>Aleksandar</cp:lastModifiedBy>
  <cp:revision>13</cp:revision>
  <dcterms:created xsi:type="dcterms:W3CDTF">2006-08-16T00:00:00Z</dcterms:created>
  <dcterms:modified xsi:type="dcterms:W3CDTF">2015-04-27T10:42:36Z</dcterms:modified>
</cp:coreProperties>
</file>