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64A"/>
    <a:srgbClr val="FA8F00"/>
    <a:srgbClr val="5DF0FF"/>
    <a:srgbClr val="FF4747"/>
    <a:srgbClr val="A2023F"/>
    <a:srgbClr val="C23E47"/>
    <a:srgbClr val="5EEC3C"/>
    <a:srgbClr val="5B4101"/>
    <a:srgbClr val="956B01"/>
    <a:srgbClr val="FE7A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D6637-D75D-47A6-8C98-E5D747AFC5DC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2248-AF3C-42E1-B487-8E33F886C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918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69" y="1808225"/>
            <a:ext cx="7787955" cy="1374345"/>
          </a:xfrm>
          <a:noFill/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335275"/>
            <a:ext cx="7787955" cy="1068935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3929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6"/>
          </a:xfrm>
          <a:noFill/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281175"/>
            <a:ext cx="595549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281175"/>
            <a:ext cx="8246071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8211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4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8211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4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icnatas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-learning.xy/moodle/config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smtClean="0"/>
              <a:t>Bezbednost LMS </a:t>
            </a:r>
            <a:endParaRPr lang="en-US" b="1" dirty="0"/>
          </a:p>
        </p:txBody>
      </p:sp>
      <p:sp>
        <p:nvSpPr>
          <p:cNvPr id="4" name="Rectangle 170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4500562" y="3643320"/>
            <a:ext cx="4184644" cy="106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1800" b="1" i="1" dirty="0" smtClean="0">
                <a:solidFill>
                  <a:schemeClr val="bg1"/>
                </a:solidFill>
              </a:rPr>
              <a:t>Nataša Aleksić – Saradnik u nastavi </a:t>
            </a:r>
            <a:endParaRPr lang="sr-Cyrl-BA" sz="1800" b="1" i="1" dirty="0" smtClean="0">
              <a:solidFill>
                <a:schemeClr val="bg1"/>
              </a:solidFill>
            </a:endParaRPr>
          </a:p>
          <a:p>
            <a:pPr algn="ctr"/>
            <a:r>
              <a:rPr lang="sr-Latn-RS" sz="1600" b="1" i="1" dirty="0" smtClean="0">
                <a:solidFill>
                  <a:schemeClr val="bg1"/>
                </a:solidFill>
                <a:hlinkClick r:id="rId2"/>
              </a:rPr>
              <a:t>E – mail: </a:t>
            </a:r>
            <a:r>
              <a:rPr lang="en-US" sz="1600" b="1" i="1" dirty="0" smtClean="0">
                <a:solidFill>
                  <a:schemeClr val="bg1"/>
                </a:solidFill>
                <a:hlinkClick r:id="rId2"/>
              </a:rPr>
              <a:t>aleksicnatasa@gmail.com</a:t>
            </a:r>
            <a:endParaRPr lang="es-E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625" y="482204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7" name="Content Placeholder 3"/>
          <p:cNvSpPr>
            <a:spLocks noGrp="1"/>
          </p:cNvSpPr>
          <p:nvPr>
            <p:ph idx="1"/>
          </p:nvPr>
        </p:nvSpPr>
        <p:spPr>
          <a:xfrm>
            <a:off x="214314" y="1200150"/>
            <a:ext cx="8472487" cy="367546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11. </a:t>
            </a:r>
            <a:r>
              <a:rPr lang="en-US" sz="2100" b="1" dirty="0" err="1" smtClean="0">
                <a:solidFill>
                  <a:srgbClr val="FF0000"/>
                </a:solidFill>
                <a:latin typeface="Bookman Old Style" pitchFamily="18" charset="0"/>
              </a:rPr>
              <a:t>Potvrda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Bookman Old Style" pitchFamily="18" charset="0"/>
              </a:rPr>
              <a:t>promene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Bookman Old Style" pitchFamily="18" charset="0"/>
              </a:rPr>
              <a:t>elektronske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Bookman Old Style" pitchFamily="18" charset="0"/>
              </a:rPr>
              <a:t>adrese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Ukoliko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korisnici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registruju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samostalno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adresu</a:t>
            </a:r>
            <a:r>
              <a:rPr lang="en-US" sz="2100" dirty="0" smtClean="0">
                <a:latin typeface="Bookman Old Style" pitchFamily="18" charset="0"/>
              </a:rPr>
              <a:t> e- </a:t>
            </a:r>
            <a:r>
              <a:rPr lang="en-US" sz="2100" dirty="0" err="1" smtClean="0">
                <a:latin typeface="Bookman Old Style" pitchFamily="18" charset="0"/>
              </a:rPr>
              <a:t>pošte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uneli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registraciji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stiže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mejl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potvrde</a:t>
            </a:r>
            <a:r>
              <a:rPr lang="en-US" sz="2100" dirty="0" smtClean="0">
                <a:latin typeface="Bookman Old Style" pitchFamily="18" charset="0"/>
              </a:rPr>
              <a:t>. </a:t>
            </a:r>
          </a:p>
          <a:p>
            <a:pPr algn="just">
              <a:buFontTx/>
              <a:buNone/>
            </a:pPr>
            <a:r>
              <a:rPr lang="en-US" sz="2100" dirty="0" err="1" smtClean="0">
                <a:latin typeface="Bookman Old Style" pitchFamily="18" charset="0"/>
              </a:rPr>
              <a:t>Kasnije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drugi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korisnik</a:t>
            </a:r>
            <a:r>
              <a:rPr lang="en-US" sz="2100" dirty="0" smtClean="0">
                <a:latin typeface="Bookman Old Style" pitchFamily="18" charset="0"/>
              </a:rPr>
              <a:t> ne </a:t>
            </a:r>
            <a:r>
              <a:rPr lang="en-US" sz="2100" dirty="0" err="1" smtClean="0">
                <a:latin typeface="Bookman Old Style" pitchFamily="18" charset="0"/>
              </a:rPr>
              <a:t>može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registrovati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istom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adresom</a:t>
            </a:r>
            <a:r>
              <a:rPr lang="en-US" sz="2100" dirty="0" smtClean="0">
                <a:latin typeface="Bookman Old Style" pitchFamily="18" charset="0"/>
              </a:rPr>
              <a:t>.</a:t>
            </a:r>
            <a:r>
              <a:rPr lang="en-US" sz="2400" dirty="0" smtClean="0"/>
              <a:t> </a:t>
            </a:r>
            <a:r>
              <a:rPr lang="en-US" sz="2100" dirty="0" err="1" smtClean="0">
                <a:latin typeface="Bookman Old Style" pitchFamily="18" charset="0"/>
              </a:rPr>
              <a:t>Ukoliko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bismo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dozvolili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korisniku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proizvoljno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promeni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adresu</a:t>
            </a:r>
            <a:r>
              <a:rPr lang="en-US" sz="2100" dirty="0" smtClean="0">
                <a:latin typeface="Bookman Old Style" pitchFamily="18" charset="0"/>
              </a:rPr>
              <a:t> e-</a:t>
            </a:r>
            <a:r>
              <a:rPr lang="en-US" sz="2100" dirty="0" err="1" smtClean="0">
                <a:latin typeface="Bookman Old Style" pitchFamily="18" charset="0"/>
              </a:rPr>
              <a:t>pošte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onda</a:t>
            </a:r>
            <a:r>
              <a:rPr lang="en-US" sz="2100" dirty="0" smtClean="0">
                <a:latin typeface="Bookman Old Style" pitchFamily="18" charset="0"/>
              </a:rPr>
              <a:t> bi </a:t>
            </a:r>
            <a:r>
              <a:rPr lang="en-US" sz="2100" dirty="0" err="1" smtClean="0">
                <a:latin typeface="Bookman Old Style" pitchFamily="18" charset="0"/>
              </a:rPr>
              <a:t>mogao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unese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nepostojeću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adresu</a:t>
            </a:r>
            <a:r>
              <a:rPr lang="en-US" sz="2100" dirty="0" smtClean="0">
                <a:latin typeface="Bookman Old Style" pitchFamily="18" charset="0"/>
              </a:rPr>
              <a:t>, a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ponovo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registruje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starom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tako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kreira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veliki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broj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naloga</a:t>
            </a:r>
            <a:r>
              <a:rPr lang="en-US" sz="2100" dirty="0" smtClean="0">
                <a:latin typeface="Bookman Old Style" pitchFamily="18" charset="0"/>
              </a:rPr>
              <a:t>. </a:t>
            </a:r>
          </a:p>
          <a:p>
            <a:pPr algn="just">
              <a:buFontTx/>
              <a:buNone/>
            </a:pPr>
            <a:r>
              <a:rPr lang="en-US" sz="2100" dirty="0" err="1" smtClean="0">
                <a:latin typeface="Bookman Old Style" pitchFamily="18" charset="0"/>
              </a:rPr>
              <a:t>Takođe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unosom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tuđe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adrese</a:t>
            </a:r>
            <a:r>
              <a:rPr lang="en-US" sz="2100" dirty="0" smtClean="0">
                <a:latin typeface="Bookman Old Style" pitchFamily="18" charset="0"/>
              </a:rPr>
              <a:t> e-</a:t>
            </a:r>
            <a:r>
              <a:rPr lang="en-US" sz="2100" dirty="0" err="1" smtClean="0">
                <a:latin typeface="Bookman Old Style" pitchFamily="18" charset="0"/>
              </a:rPr>
              <a:t>pošte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može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doći</a:t>
            </a:r>
            <a:r>
              <a:rPr lang="en-US" sz="2100" dirty="0" smtClean="0">
                <a:latin typeface="Bookman Old Style" pitchFamily="18" charset="0"/>
              </a:rPr>
              <a:t> do </a:t>
            </a:r>
            <a:r>
              <a:rPr lang="en-US" sz="2100" dirty="0" err="1" smtClean="0">
                <a:latin typeface="Bookman Old Style" pitchFamily="18" charset="0"/>
              </a:rPr>
              <a:t>slanja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neželjene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pošte</a:t>
            </a:r>
            <a:r>
              <a:rPr lang="en-US" sz="2100" dirty="0" smtClean="0">
                <a:latin typeface="Bookman Old Style" pitchFamily="18" charset="0"/>
              </a:rPr>
              <a:t> (</a:t>
            </a:r>
            <a:r>
              <a:rPr lang="en-US" sz="2100" dirty="0" err="1" smtClean="0">
                <a:latin typeface="Bookman Old Style" pitchFamily="18" charset="0"/>
              </a:rPr>
              <a:t>sa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Moodla</a:t>
            </a:r>
            <a:r>
              <a:rPr lang="en-US" sz="2100" dirty="0" smtClean="0">
                <a:latin typeface="Bookman Old Style" pitchFamily="18" charset="0"/>
              </a:rPr>
              <a:t>) </a:t>
            </a:r>
            <a:r>
              <a:rPr lang="en-US" sz="2100" dirty="0" err="1" smtClean="0">
                <a:latin typeface="Bookman Old Style" pitchFamily="18" charset="0"/>
              </a:rPr>
              <a:t>korisniku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koji</a:t>
            </a:r>
            <a:r>
              <a:rPr lang="en-US" sz="2100" dirty="0" smtClean="0">
                <a:latin typeface="Bookman Old Style" pitchFamily="18" charset="0"/>
              </a:rPr>
              <a:t> je </a:t>
            </a:r>
            <a:r>
              <a:rPr lang="en-US" sz="2100" dirty="0" err="1" smtClean="0">
                <a:latin typeface="Bookman Old Style" pitchFamily="18" charset="0"/>
              </a:rPr>
              <a:t>vlasnik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te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adrese</a:t>
            </a:r>
            <a:r>
              <a:rPr lang="en-US" sz="2100" dirty="0" smtClean="0">
                <a:latin typeface="Bookman Old Style" pitchFamily="18" charset="0"/>
              </a:rPr>
              <a:t>, a </a:t>
            </a:r>
            <a:r>
              <a:rPr lang="en-US" sz="2100" dirty="0" err="1" smtClean="0">
                <a:latin typeface="Bookman Old Style" pitchFamily="18" charset="0"/>
              </a:rPr>
              <a:t>možda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uopšte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nije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korisnik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Moodla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Stoga</a:t>
            </a:r>
            <a:r>
              <a:rPr lang="en-US" sz="2100" dirty="0" smtClean="0">
                <a:latin typeface="Bookman Old Style" pitchFamily="18" charset="0"/>
              </a:rPr>
              <a:t> je </a:t>
            </a:r>
            <a:r>
              <a:rPr lang="en-US" sz="2100" dirty="0" err="1" smtClean="0">
                <a:latin typeface="Bookman Old Style" pitchFamily="18" charset="0"/>
              </a:rPr>
              <a:t>preporučljivo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obavezati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korisnike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pripromeni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adrese</a:t>
            </a:r>
            <a:r>
              <a:rPr lang="en-US" sz="2100" dirty="0" smtClean="0">
                <a:latin typeface="Bookman Old Style" pitchFamily="18" charset="0"/>
              </a:rPr>
              <a:t> e-</a:t>
            </a:r>
            <a:r>
              <a:rPr lang="en-US" sz="2100" dirty="0" err="1" smtClean="0">
                <a:latin typeface="Bookman Old Style" pitchFamily="18" charset="0"/>
              </a:rPr>
              <a:t>pošte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potvrde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je </a:t>
            </a:r>
            <a:r>
              <a:rPr lang="en-US" sz="2100" dirty="0" err="1" smtClean="0">
                <a:latin typeface="Bookman Old Style" pitchFamily="18" charset="0"/>
              </a:rPr>
              <a:t>nalog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validan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mejlu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stigne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datu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adresu</a:t>
            </a:r>
            <a:r>
              <a:rPr lang="en-US" sz="21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</a:pPr>
            <a:endParaRPr lang="en-US" sz="21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625" y="482204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1" name="Content Placeholder 4"/>
          <p:cNvSpPr>
            <a:spLocks noGrp="1"/>
          </p:cNvSpPr>
          <p:nvPr>
            <p:ph idx="1"/>
          </p:nvPr>
        </p:nvSpPr>
        <p:spPr>
          <a:xfrm>
            <a:off x="214282" y="1214428"/>
            <a:ext cx="8643937" cy="3804047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</a:rPr>
              <a:t>12.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Upisiva</a:t>
            </a:r>
            <a:r>
              <a:rPr lang="sr-Latn-RS" sz="1900" b="1" dirty="0" smtClean="0">
                <a:solidFill>
                  <a:srgbClr val="FF0000"/>
                </a:solidFill>
                <a:latin typeface="Bookman Old Style" pitchFamily="18" charset="0"/>
              </a:rPr>
              <a:t>nje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datoteka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 config.php. </a:t>
            </a:r>
            <a:r>
              <a:rPr lang="en-US" sz="1900" dirty="0" err="1" smtClean="0">
                <a:latin typeface="Bookman Old Style" pitchFamily="18" charset="0"/>
              </a:rPr>
              <a:t>Ovaj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fajl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najosetljivija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komponenta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Moodla</a:t>
            </a:r>
            <a:r>
              <a:rPr lang="en-US" sz="1900" dirty="0" smtClean="0">
                <a:latin typeface="Bookman Old Style" pitchFamily="18" charset="0"/>
              </a:rPr>
              <a:t>, pre </a:t>
            </a:r>
            <a:r>
              <a:rPr lang="en-US" sz="1900" dirty="0" err="1" smtClean="0">
                <a:latin typeface="Bookman Old Style" pitchFamily="18" charset="0"/>
              </a:rPr>
              <a:t>svega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jer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korisničko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ime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lozinku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Moodle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baze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podataka</a:t>
            </a:r>
            <a:r>
              <a:rPr lang="en-US" sz="1900" dirty="0" smtClean="0">
                <a:latin typeface="Bookman Old Style" pitchFamily="18" charset="0"/>
              </a:rPr>
              <a:t>, a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zbog</a:t>
            </a:r>
            <a:r>
              <a:rPr lang="en-US" sz="1900" dirty="0" smtClean="0">
                <a:latin typeface="Bookman Old Style" pitchFamily="18" charset="0"/>
              </a:rPr>
              <a:t> toga </a:t>
            </a:r>
            <a:r>
              <a:rPr lang="en-US" sz="1900" dirty="0" err="1" smtClean="0">
                <a:latin typeface="Bookman Old Style" pitchFamily="18" charset="0"/>
              </a:rPr>
              <a:t>što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njenom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izmenom</a:t>
            </a:r>
            <a:r>
              <a:rPr lang="en-US" sz="1900" dirty="0" smtClean="0">
                <a:latin typeface="Bookman Old Style" pitchFamily="18" charset="0"/>
              </a:rPr>
              <a:t>   </a:t>
            </a:r>
            <a:r>
              <a:rPr lang="en-US" sz="1900" dirty="0" err="1" smtClean="0">
                <a:latin typeface="Bookman Old Style" pitchFamily="18" charset="0"/>
              </a:rPr>
              <a:t>sajt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lako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može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učiniti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nefunkcionalnim</a:t>
            </a:r>
            <a:r>
              <a:rPr lang="en-US" sz="1900" dirty="0" smtClean="0">
                <a:latin typeface="Bookman Old Style" pitchFamily="18" charset="0"/>
              </a:rPr>
              <a:t>.</a:t>
            </a:r>
            <a:r>
              <a:rPr lang="en-US" sz="1900" dirty="0" smtClean="0"/>
              <a:t> </a:t>
            </a:r>
            <a:r>
              <a:rPr lang="en-US" sz="1900" dirty="0" err="1" smtClean="0">
                <a:latin typeface="Bookman Old Style" pitchFamily="18" charset="0"/>
              </a:rPr>
              <a:t>Fajl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niz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promenljivih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od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vitalne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važnosti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za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rad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Moodla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Naročit</a:t>
            </a:r>
            <a:r>
              <a:rPr lang="en-US" sz="1900" dirty="0" smtClean="0">
                <a:latin typeface="Bookman Old Style" pitchFamily="18" charset="0"/>
              </a:rPr>
              <a:t> problem </a:t>
            </a:r>
            <a:r>
              <a:rPr lang="en-US" sz="1900" dirty="0" err="1" smtClean="0">
                <a:latin typeface="Bookman Old Style" pitchFamily="18" charset="0"/>
              </a:rPr>
              <a:t>predstavlja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činjenica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da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nalazi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među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datotekama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veb-sajta</a:t>
            </a:r>
            <a:endParaRPr lang="en-US" sz="1900" dirty="0" smtClean="0">
              <a:latin typeface="Bookman Old Style" pitchFamily="18" charset="0"/>
              <a:hlinkClick r:id="rId2"/>
            </a:endParaRPr>
          </a:p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  <a:hlinkClick r:id="rId2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Naravno</a:t>
            </a:r>
            <a:r>
              <a:rPr lang="en-US" sz="1900" dirty="0" smtClean="0">
                <a:latin typeface="Bookman Old Style" pitchFamily="18" charset="0"/>
              </a:rPr>
              <a:t>,  </a:t>
            </a:r>
            <a:r>
              <a:rPr lang="en-US" sz="1900" dirty="0" err="1" smtClean="0">
                <a:latin typeface="Bookman Old Style" pitchFamily="18" charset="0"/>
              </a:rPr>
              <a:t>pošto</a:t>
            </a:r>
            <a:r>
              <a:rPr lang="en-US" sz="1900" dirty="0" smtClean="0">
                <a:latin typeface="Bookman Old Style" pitchFamily="18" charset="0"/>
              </a:rPr>
              <a:t> je u </a:t>
            </a:r>
            <a:r>
              <a:rPr lang="en-US" sz="1900" dirty="0" err="1" smtClean="0">
                <a:latin typeface="Bookman Old Style" pitchFamily="18" charset="0"/>
              </a:rPr>
              <a:t>pitanju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php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fajl</a:t>
            </a:r>
            <a:r>
              <a:rPr lang="en-US" sz="1900" dirty="0" smtClean="0">
                <a:latin typeface="Bookman Old Style" pitchFamily="18" charset="0"/>
              </a:rPr>
              <a:t>,  </a:t>
            </a:r>
            <a:r>
              <a:rPr lang="en-US" sz="1900" dirty="0" err="1" smtClean="0">
                <a:latin typeface="Bookman Old Style" pitchFamily="18" charset="0"/>
              </a:rPr>
              <a:t>njegov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sadržaj</a:t>
            </a:r>
            <a:r>
              <a:rPr lang="en-US" sz="1900" dirty="0" smtClean="0">
                <a:latin typeface="Bookman Old Style" pitchFamily="18" charset="0"/>
              </a:rPr>
              <a:t> se ne  </a:t>
            </a:r>
            <a:r>
              <a:rPr lang="en-US" sz="1900" dirty="0" err="1" smtClean="0">
                <a:latin typeface="Bookman Old Style" pitchFamily="18" charset="0"/>
              </a:rPr>
              <a:t>može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pročitati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već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fajl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izvršava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prikazuje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prazna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strana</a:t>
            </a:r>
            <a:r>
              <a:rPr lang="en-US" sz="1900" dirty="0" smtClean="0">
                <a:latin typeface="Bookman Old Style" pitchFamily="18" charset="0"/>
              </a:rPr>
              <a:t> (</a:t>
            </a:r>
            <a:r>
              <a:rPr lang="en-US" sz="1900" dirty="0" err="1" smtClean="0">
                <a:latin typeface="Bookman Old Style" pitchFamily="18" charset="0"/>
              </a:rPr>
              <a:t>nema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naredbi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za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izdavanje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vrednosti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sadrži</a:t>
            </a:r>
            <a:r>
              <a:rPr lang="en-US" sz="1900" dirty="0" smtClean="0">
                <a:latin typeface="Bookman Old Style" pitchFamily="18" charset="0"/>
              </a:rPr>
              <a:t>). </a:t>
            </a:r>
            <a:r>
              <a:rPr lang="en-US" sz="1900" dirty="0" err="1" smtClean="0">
                <a:latin typeface="Bookman Old Style" pitchFamily="18" charset="0"/>
              </a:rPr>
              <a:t>Ipak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potrebno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veb-serveru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omogućiti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isključivo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čitanje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ovog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fajla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kako</a:t>
            </a:r>
            <a:r>
              <a:rPr lang="en-US" sz="1900" dirty="0" smtClean="0">
                <a:latin typeface="Bookman Old Style" pitchFamily="18" charset="0"/>
              </a:rPr>
              <a:t> ne bi </a:t>
            </a:r>
            <a:r>
              <a:rPr lang="en-US" sz="1900" dirty="0" err="1" smtClean="0">
                <a:latin typeface="Bookman Old Style" pitchFamily="18" charset="0"/>
              </a:rPr>
              <a:t>dođlo</a:t>
            </a:r>
            <a:r>
              <a:rPr lang="en-US" sz="1900" dirty="0" smtClean="0">
                <a:latin typeface="Bookman Old Style" pitchFamily="18" charset="0"/>
              </a:rPr>
              <a:t> do </a:t>
            </a:r>
            <a:r>
              <a:rPr lang="en-US" sz="1900" dirty="0" err="1" smtClean="0">
                <a:latin typeface="Bookman Old Style" pitchFamily="18" charset="0"/>
              </a:rPr>
              <a:t>njegovih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izmena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korišćenjem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neke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maliciozne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skripte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Tačnije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svi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fajlovi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instalacionog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direktorijuma</a:t>
            </a:r>
            <a:r>
              <a:rPr lang="en-US" sz="1900" dirty="0" smtClean="0">
                <a:latin typeface="Bookman Old Style" pitchFamily="18" charset="0"/>
              </a:rPr>
              <a:t> (</a:t>
            </a:r>
            <a:r>
              <a:rPr lang="en-US" sz="1900" dirty="0" err="1" smtClean="0">
                <a:latin typeface="Bookman Old Style" pitchFamily="18" charset="0"/>
              </a:rPr>
              <a:t>moodle</a:t>
            </a:r>
            <a:r>
              <a:rPr lang="en-US" sz="1900" dirty="0" smtClean="0">
                <a:latin typeface="Bookman Old Style" pitchFamily="18" charset="0"/>
              </a:rPr>
              <a:t>) </a:t>
            </a:r>
            <a:r>
              <a:rPr lang="en-US" sz="1900" dirty="0" err="1" smtClean="0">
                <a:latin typeface="Bookman Old Style" pitchFamily="18" charset="0"/>
              </a:rPr>
              <a:t>mogu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postaviti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vlasništvo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korisnika</a:t>
            </a:r>
            <a:r>
              <a:rPr lang="en-US" sz="1900" dirty="0" smtClean="0">
                <a:latin typeface="Bookman Old Style" pitchFamily="18" charset="0"/>
              </a:rPr>
              <a:t> root, </a:t>
            </a:r>
            <a:r>
              <a:rPr lang="en-US" sz="1900" dirty="0" err="1" smtClean="0">
                <a:latin typeface="Bookman Old Style" pitchFamily="18" charset="0"/>
              </a:rPr>
              <a:t>uz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dozvole</a:t>
            </a:r>
            <a:r>
              <a:rPr lang="en-US" sz="1900" dirty="0" smtClean="0">
                <a:latin typeface="Bookman Old Style" pitchFamily="18" charset="0"/>
              </a:rPr>
              <a:t> 0664.</a:t>
            </a:r>
          </a:p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625" y="482204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5" name="Content Placeholder 3"/>
          <p:cNvSpPr>
            <a:spLocks noGrp="1"/>
          </p:cNvSpPr>
          <p:nvPr>
            <p:ph idx="1"/>
          </p:nvPr>
        </p:nvSpPr>
        <p:spPr>
          <a:xfrm>
            <a:off x="214313" y="1339454"/>
            <a:ext cx="8786812" cy="3482578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13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</a:rPr>
              <a:t>. XSS trusted users</a:t>
            </a:r>
            <a:r>
              <a:rPr lang="en-US" sz="2100" dirty="0" smtClean="0">
                <a:latin typeface="Bookman Old Style" pitchFamily="18" charset="0"/>
              </a:rPr>
              <a:t>. XSS </a:t>
            </a:r>
            <a:r>
              <a:rPr lang="en-US" sz="2100" dirty="0" err="1" smtClean="0">
                <a:latin typeface="Bookman Old Style" pitchFamily="18" charset="0"/>
              </a:rPr>
              <a:t>predstavlja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napad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kojim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korisnik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unosi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posebno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formatiran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ulaz</a:t>
            </a:r>
            <a:r>
              <a:rPr lang="en-US" sz="2100" dirty="0" smtClean="0">
                <a:latin typeface="Bookman Old Style" pitchFamily="18" charset="0"/>
              </a:rPr>
              <a:t> u program (</a:t>
            </a:r>
            <a:r>
              <a:rPr lang="en-US" sz="2100" dirty="0" err="1" smtClean="0">
                <a:latin typeface="Bookman Old Style" pitchFamily="18" charset="0"/>
              </a:rPr>
              <a:t>npr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poruku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forumu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Moodla</a:t>
            </a:r>
            <a:r>
              <a:rPr lang="en-US" sz="2100" dirty="0" smtClean="0">
                <a:latin typeface="Bookman Old Style" pitchFamily="18" charset="0"/>
              </a:rPr>
              <a:t>) </a:t>
            </a:r>
            <a:r>
              <a:rPr lang="en-US" sz="2100" dirty="0" err="1" smtClean="0">
                <a:latin typeface="Bookman Old Style" pitchFamily="18" charset="0"/>
              </a:rPr>
              <a:t>koji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kasnije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čuva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izvršava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Obični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korisnici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bivaju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provereni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ovakve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unose</a:t>
            </a:r>
            <a:r>
              <a:rPr lang="en-US" sz="2100" dirty="0" smtClean="0">
                <a:latin typeface="Bookman Old Style" pitchFamily="18" charset="0"/>
              </a:rPr>
              <a:t>. </a:t>
            </a:r>
          </a:p>
          <a:p>
            <a:pPr algn="just">
              <a:buFontTx/>
              <a:buNone/>
            </a:pPr>
            <a:r>
              <a:rPr lang="en-US" sz="2100" dirty="0" err="1" smtClean="0">
                <a:latin typeface="Bookman Old Style" pitchFamily="18" charset="0"/>
              </a:rPr>
              <a:t>Administratori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su</a:t>
            </a:r>
            <a:r>
              <a:rPr lang="en-US" sz="2100" dirty="0" smtClean="0">
                <a:latin typeface="Bookman Old Style" pitchFamily="18" charset="0"/>
              </a:rPr>
              <a:t> “XSS trusted users”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imaju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fleksibilnija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prava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Potrebno</a:t>
            </a:r>
            <a:r>
              <a:rPr lang="en-US" sz="2100" dirty="0" smtClean="0">
                <a:latin typeface="Bookman Old Style" pitchFamily="18" charset="0"/>
              </a:rPr>
              <a:t> je </a:t>
            </a:r>
            <a:r>
              <a:rPr lang="en-US" sz="2100" dirty="0" err="1" smtClean="0">
                <a:latin typeface="Bookman Old Style" pitchFamily="18" charset="0"/>
              </a:rPr>
              <a:t>proveriti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prava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administratora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nakom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nivou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Moodla</a:t>
            </a:r>
            <a:r>
              <a:rPr lang="en-US" sz="2100" dirty="0" smtClean="0">
                <a:latin typeface="Bookman Old Style" pitchFamily="18" charset="0"/>
              </a:rPr>
              <a:t> (</a:t>
            </a:r>
            <a:r>
              <a:rPr lang="en-US" sz="2100" dirty="0" err="1" smtClean="0">
                <a:latin typeface="Bookman Old Style" pitchFamily="18" charset="0"/>
              </a:rPr>
              <a:t>sajt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kategorija</a:t>
            </a:r>
            <a:r>
              <a:rPr lang="en-US" sz="2100" dirty="0" smtClean="0">
                <a:latin typeface="Bookman Old Style" pitchFamily="18" charset="0"/>
              </a:rPr>
              <a:t>,  </a:t>
            </a:r>
            <a:r>
              <a:rPr lang="en-US" sz="2100" dirty="0" err="1" smtClean="0">
                <a:latin typeface="Bookman Old Style" pitchFamily="18" charset="0"/>
              </a:rPr>
              <a:t>kurs</a:t>
            </a:r>
            <a:r>
              <a:rPr lang="en-US" sz="2100" dirty="0" smtClean="0">
                <a:latin typeface="Bookman Old Style" pitchFamily="18" charset="0"/>
              </a:rPr>
              <a:t>) </a:t>
            </a:r>
            <a:r>
              <a:rPr lang="en-US" sz="2100" dirty="0" err="1" smtClean="0">
                <a:latin typeface="Bookman Old Style" pitchFamily="18" charset="0"/>
              </a:rPr>
              <a:t>dodeljena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pravilno</a:t>
            </a:r>
            <a:r>
              <a:rPr lang="en-US" sz="21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14. </a:t>
            </a:r>
            <a:r>
              <a:rPr lang="en-US" sz="2100" dirty="0" err="1" smtClean="0">
                <a:latin typeface="Bookman Old Style" pitchFamily="18" charset="0"/>
              </a:rPr>
              <a:t>Administratori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Podrazumevan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broj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administratora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r>
              <a:rPr lang="en-US" sz="2100" dirty="0" smtClean="0">
                <a:latin typeface="Bookman Old Style" pitchFamily="18" charset="0"/>
              </a:rPr>
              <a:t> je 1.</a:t>
            </a:r>
          </a:p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15. 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</a:rPr>
              <a:t>Backup of user data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Korisnički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podaci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osetljivi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kreiranje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njihovih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kopija</a:t>
            </a:r>
            <a:r>
              <a:rPr lang="en-US" sz="2100" dirty="0" smtClean="0">
                <a:latin typeface="Bookman Old Style" pitchFamily="18" charset="0"/>
              </a:rPr>
              <a:t> bi </a:t>
            </a:r>
            <a:r>
              <a:rPr lang="en-US" sz="2100" dirty="0" err="1" smtClean="0">
                <a:latin typeface="Bookman Old Style" pitchFamily="18" charset="0"/>
              </a:rPr>
              <a:t>trebalo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bude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strogo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kontrolisano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Od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verzije</a:t>
            </a:r>
            <a:r>
              <a:rPr lang="en-US" sz="2100" dirty="0" smtClean="0">
                <a:latin typeface="Bookman Old Style" pitchFamily="18" charset="0"/>
              </a:rPr>
              <a:t> 2.0 </a:t>
            </a:r>
            <a:r>
              <a:rPr lang="en-US" sz="2100" dirty="0" err="1" smtClean="0">
                <a:latin typeface="Bookman Old Style" pitchFamily="18" charset="0"/>
              </a:rPr>
              <a:t>Moodla</a:t>
            </a:r>
            <a:r>
              <a:rPr lang="en-US" sz="2100" dirty="0" smtClean="0">
                <a:latin typeface="Bookman Old Style" pitchFamily="18" charset="0"/>
              </a:rPr>
              <a:t>, pored </a:t>
            </a:r>
            <a:r>
              <a:rPr lang="en-US" sz="2100" dirty="0" err="1" smtClean="0">
                <a:latin typeface="Bookman Old Style" pitchFamily="18" charset="0"/>
              </a:rPr>
              <a:t>administratora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članovi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grupe</a:t>
            </a:r>
            <a:r>
              <a:rPr lang="en-US" sz="2100" dirty="0" smtClean="0">
                <a:latin typeface="Bookman Old Style" pitchFamily="18" charset="0"/>
              </a:rPr>
              <a:t>  Managers </a:t>
            </a:r>
            <a:r>
              <a:rPr lang="en-US" sz="2100" dirty="0" err="1" smtClean="0">
                <a:latin typeface="Bookman Old Style" pitchFamily="18" charset="0"/>
              </a:rPr>
              <a:t>imaju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pravo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kreira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kopije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korisničkih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podataka</a:t>
            </a:r>
            <a:r>
              <a:rPr lang="en-US" sz="21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</a:pPr>
            <a:endParaRPr lang="en-US" sz="2100" dirty="0" smtClean="0">
              <a:latin typeface="Bookman Old Style" pitchFamily="18" charset="0"/>
            </a:endParaRPr>
          </a:p>
          <a:p>
            <a:pPr algn="just">
              <a:buFontTx/>
              <a:buNone/>
            </a:pPr>
            <a:endParaRPr lang="en-US" sz="21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142844" y="1214428"/>
            <a:ext cx="8786874" cy="349518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</a:rPr>
              <a:t>16.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Podrazumevana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uloga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za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korisnike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Podrazumevana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uloga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ona</a:t>
            </a:r>
            <a:r>
              <a:rPr lang="en-US" sz="1900" dirty="0" smtClean="0">
                <a:latin typeface="Bookman Old Style" pitchFamily="18" charset="0"/>
              </a:rPr>
              <a:t> pod </a:t>
            </a:r>
            <a:r>
              <a:rPr lang="en-US" sz="1900" dirty="0" err="1" smtClean="0">
                <a:latin typeface="Bookman Old Style" pitchFamily="18" charset="0"/>
              </a:rPr>
              <a:t>kojom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korisnici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bivaju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upisani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kurseve</a:t>
            </a:r>
            <a:r>
              <a:rPr lang="en-US" sz="1900" dirty="0" smtClean="0">
                <a:latin typeface="Bookman Old Style" pitchFamily="18" charset="0"/>
              </a:rPr>
              <a:t>. To je </a:t>
            </a:r>
            <a:r>
              <a:rPr lang="en-US" sz="1900" dirty="0" err="1" smtClean="0">
                <a:latin typeface="Bookman Old Style" pitchFamily="18" charset="0"/>
              </a:rPr>
              <a:t>inicijalno</a:t>
            </a:r>
            <a:r>
              <a:rPr lang="en-US" sz="1900" dirty="0" smtClean="0">
                <a:latin typeface="Bookman Old Style" pitchFamily="18" charset="0"/>
              </a:rPr>
              <a:t> student.</a:t>
            </a:r>
          </a:p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</a:rPr>
              <a:t>17.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Uloga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latin typeface="Bookman Old Style" pitchFamily="18" charset="0"/>
              </a:rPr>
              <a:t>gosta</a:t>
            </a:r>
            <a:r>
              <a:rPr lang="en-US" sz="1900" b="1" dirty="0" smtClean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Podešavanja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gosta</a:t>
            </a:r>
            <a:r>
              <a:rPr lang="en-US" sz="1900" dirty="0" smtClean="0">
                <a:latin typeface="Bookman Old Style" pitchFamily="18" charset="0"/>
              </a:rPr>
              <a:t> bi </a:t>
            </a:r>
            <a:r>
              <a:rPr lang="en-US" sz="1900" dirty="0" err="1" smtClean="0">
                <a:latin typeface="Bookman Old Style" pitchFamily="18" charset="0"/>
              </a:rPr>
              <a:t>trebalo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pružaju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minimalna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prava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bez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mogućnosti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unosa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podataka</a:t>
            </a:r>
            <a:r>
              <a:rPr lang="en-US" sz="19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</a:rPr>
              <a:t>18. 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Uloga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početne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stranice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Početna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stranica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Moodla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takođe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tretira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kao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kurs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podrazumevana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uloga</a:t>
            </a:r>
            <a:r>
              <a:rPr lang="en-US" sz="1900" dirty="0" smtClean="0">
                <a:latin typeface="Bookman Old Style" pitchFamily="18" charset="0"/>
              </a:rPr>
              <a:t> bi </a:t>
            </a:r>
            <a:r>
              <a:rPr lang="en-US" sz="1900" dirty="0" err="1" smtClean="0">
                <a:latin typeface="Bookman Old Style" pitchFamily="18" charset="0"/>
              </a:rPr>
              <a:t>trebalo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bude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gost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ili</a:t>
            </a:r>
            <a:r>
              <a:rPr lang="en-US" sz="1900" dirty="0" smtClean="0">
                <a:latin typeface="Bookman Old Style" pitchFamily="18" charset="0"/>
              </a:rPr>
              <a:t> student. </a:t>
            </a:r>
            <a:r>
              <a:rPr lang="en-US" sz="1900" dirty="0" err="1" smtClean="0">
                <a:latin typeface="Bookman Old Style" pitchFamily="18" charset="0"/>
              </a:rPr>
              <a:t>Podešavanje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vrši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Početna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strana</a:t>
            </a:r>
            <a:r>
              <a:rPr lang="en-US" sz="1900" dirty="0" smtClean="0">
                <a:latin typeface="Bookman Old Style" pitchFamily="18" charset="0"/>
              </a:rPr>
              <a:t> / ► </a:t>
            </a:r>
            <a:r>
              <a:rPr lang="en-US" sz="1900" dirty="0" err="1" smtClean="0">
                <a:latin typeface="Bookman Old Style" pitchFamily="18" charset="0"/>
              </a:rPr>
              <a:t>Podešavanja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početne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strane</a:t>
            </a:r>
            <a:r>
              <a:rPr lang="en-US" sz="1900" dirty="0" smtClean="0">
                <a:latin typeface="Bookman Old Style" pitchFamily="18" charset="0"/>
              </a:rPr>
              <a:t> </a:t>
            </a:r>
          </a:p>
          <a:p>
            <a:pPr algn="just">
              <a:buFontTx/>
              <a:buNone/>
            </a:pPr>
            <a:endParaRPr lang="en-US" sz="1900" dirty="0" smtClean="0">
              <a:latin typeface="Bookman Old Style" pitchFamily="18" charset="0"/>
            </a:endParaRPr>
          </a:p>
          <a:p>
            <a:pPr algn="just"/>
            <a:endParaRPr lang="en-US" sz="1900" dirty="0" smtClean="0">
              <a:latin typeface="Bookman Old Style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267891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110.png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1472" y="3571882"/>
            <a:ext cx="8286808" cy="751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7"/>
          <p:cNvSpPr txBox="1">
            <a:spLocks/>
          </p:cNvSpPr>
          <p:nvPr/>
        </p:nvSpPr>
        <p:spPr>
          <a:xfrm>
            <a:off x="357158" y="4000510"/>
            <a:ext cx="8429625" cy="428625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sr-Latn-RS" sz="2000" i="1" kern="0" dirty="0">
              <a:latin typeface="Bookman Old Style" pitchFamily="18" charset="0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sr-Latn-RS" sz="1900" i="1" kern="0" dirty="0">
                <a:latin typeface="Bookman Old Style" pitchFamily="18" charset="0"/>
                <a:cs typeface="+mn-cs"/>
              </a:rPr>
              <a:t>Slika  </a:t>
            </a:r>
            <a:r>
              <a:rPr lang="sr-Latn-RS" sz="1900" i="1" kern="0" dirty="0" smtClean="0">
                <a:latin typeface="Bookman Old Style" pitchFamily="18" charset="0"/>
                <a:cs typeface="+mn-cs"/>
              </a:rPr>
              <a:t>23</a:t>
            </a:r>
            <a:r>
              <a:rPr lang="sr-Latn-RS" sz="1900" i="1" kern="0" dirty="0">
                <a:latin typeface="Bookman Old Style" pitchFamily="18" charset="0"/>
                <a:cs typeface="+mn-cs"/>
              </a:rPr>
              <a:t>. Podešavanje podrazumevane uloge  na naslovnoj strani Moodla </a:t>
            </a:r>
            <a:endParaRPr lang="en-US" sz="1900" i="1" kern="0" dirty="0"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63" y="2500313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Hvala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pažnji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Smiley Face 4"/>
          <p:cNvSpPr/>
          <p:nvPr/>
        </p:nvSpPr>
        <p:spPr>
          <a:xfrm>
            <a:off x="6500826" y="2714626"/>
            <a:ext cx="642942" cy="50006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07893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500063" y="535781"/>
            <a:ext cx="8229600" cy="490538"/>
          </a:xfrm>
        </p:spPr>
        <p:txBody>
          <a:bodyPr>
            <a:normAutofit fontScale="90000"/>
          </a:bodyPr>
          <a:lstStyle/>
          <a:p>
            <a:r>
              <a:rPr lang="en-US" b="1" i="1" smtClean="0"/>
              <a:t>Bezbednost LMS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LMS je </a:t>
            </a:r>
            <a:r>
              <a:rPr lang="en-US" sz="2100" dirty="0" err="1" smtClean="0">
                <a:latin typeface="Bookman Old Style" pitchFamily="18" charset="0"/>
              </a:rPr>
              <a:t>mrežna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aplikacija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Sama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aplikacija</a:t>
            </a:r>
            <a:r>
              <a:rPr lang="en-US" sz="2100" dirty="0" smtClean="0">
                <a:latin typeface="Bookman Old Style" pitchFamily="18" charset="0"/>
              </a:rPr>
              <a:t> je </a:t>
            </a:r>
            <a:r>
              <a:rPr lang="en-US" sz="2100" dirty="0" err="1" smtClean="0">
                <a:latin typeface="Bookman Old Style" pitchFamily="18" charset="0"/>
              </a:rPr>
              <a:t>izgrađena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troslojnoj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arhitekturi</a:t>
            </a:r>
            <a:r>
              <a:rPr lang="en-US" sz="2100" dirty="0" smtClean="0">
                <a:latin typeface="Bookman Old Style" pitchFamily="18" charset="0"/>
              </a:rPr>
              <a:t>, a </a:t>
            </a:r>
            <a:r>
              <a:rPr lang="en-US" sz="2100" dirty="0" err="1" smtClean="0">
                <a:latin typeface="Bookman Old Style" pitchFamily="18" charset="0"/>
              </a:rPr>
              <a:t>ispod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nje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nalaze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operativni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sistem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mrežna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infrastruktura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Svi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ovi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elementi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mogu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naći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 </a:t>
            </a:r>
            <a:r>
              <a:rPr lang="en-US" sz="2100" dirty="0" err="1" smtClean="0">
                <a:latin typeface="Bookman Old Style" pitchFamily="18" charset="0"/>
              </a:rPr>
              <a:t>meti</a:t>
            </a:r>
            <a:r>
              <a:rPr lang="en-US" sz="2100" dirty="0" smtClean="0">
                <a:latin typeface="Bookman Old Style" pitchFamily="18" charset="0"/>
              </a:rPr>
              <a:t>  </a:t>
            </a:r>
            <a:r>
              <a:rPr lang="en-US" sz="2100" dirty="0" err="1" smtClean="0">
                <a:latin typeface="Bookman Old Style" pitchFamily="18" charset="0"/>
              </a:rPr>
              <a:t>različitih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napada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pojedinaca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odnosno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određenih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programa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kojima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narušava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integritet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podataka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sajt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zagušuje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neovlašćeno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preuzimaju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podaci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itd</a:t>
            </a:r>
            <a:r>
              <a:rPr lang="en-US" sz="2100" dirty="0" smtClean="0">
                <a:latin typeface="Bookman Old Style" pitchFamily="18" charset="0"/>
              </a:rPr>
              <a:t>.</a:t>
            </a:r>
            <a:r>
              <a:rPr lang="en-US" sz="2400" dirty="0" smtClean="0"/>
              <a:t> </a:t>
            </a:r>
          </a:p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Na </a:t>
            </a:r>
            <a:r>
              <a:rPr lang="en-US" sz="2100" dirty="0" err="1" smtClean="0">
                <a:latin typeface="Bookman Old Style" pitchFamily="18" charset="0"/>
              </a:rPr>
              <a:t>samom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početku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pri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instalaciji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važno</a:t>
            </a:r>
            <a:r>
              <a:rPr lang="en-US" sz="2100" dirty="0" smtClean="0">
                <a:latin typeface="Bookman Old Style" pitchFamily="18" charset="0"/>
              </a:rPr>
              <a:t> je </a:t>
            </a:r>
            <a:r>
              <a:rPr lang="en-US" sz="2100" dirty="0" err="1" smtClean="0">
                <a:latin typeface="Bookman Old Style" pitchFamily="18" charset="0"/>
              </a:rPr>
              <a:t>izabrati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poslednje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verzije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potrebnih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softvera</a:t>
            </a:r>
            <a:r>
              <a:rPr lang="en-US" sz="2100" dirty="0" smtClean="0">
                <a:latin typeface="Bookman Old Style" pitchFamily="18" charset="0"/>
              </a:rPr>
              <a:t>: </a:t>
            </a:r>
            <a:r>
              <a:rPr lang="en-US" sz="2100" dirty="0" err="1" smtClean="0">
                <a:latin typeface="Bookman Old Style" pitchFamily="18" charset="0"/>
              </a:rPr>
              <a:t>ažuriran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operativni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sistem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poslednje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stabilne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verzije</a:t>
            </a:r>
            <a:r>
              <a:rPr lang="en-US" sz="2100" dirty="0" smtClean="0">
                <a:latin typeface="Bookman Old Style" pitchFamily="18" charset="0"/>
              </a:rPr>
              <a:t> PHP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MySQL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Apache.</a:t>
            </a:r>
          </a:p>
          <a:p>
            <a:pPr algn="just">
              <a:buFontTx/>
              <a:buNone/>
            </a:pPr>
            <a:r>
              <a:rPr lang="en-US" sz="2100" dirty="0" smtClean="0">
                <a:latin typeface="Bookman Old Style" pitchFamily="18" charset="0"/>
              </a:rPr>
              <a:t>Po </a:t>
            </a:r>
            <a:r>
              <a:rPr lang="en-US" sz="2100" dirty="0" err="1" smtClean="0">
                <a:latin typeface="Bookman Old Style" pitchFamily="18" charset="0"/>
              </a:rPr>
              <a:t>instalaciji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može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dobiti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pregled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osnovnih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parametara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sigurnosti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iz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administratorskog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menija</a:t>
            </a:r>
            <a:r>
              <a:rPr lang="en-US" sz="2100" dirty="0" smtClean="0">
                <a:latin typeface="Bookman Old Style" pitchFamily="18" charset="0"/>
              </a:rPr>
              <a:t> (</a:t>
            </a:r>
            <a:r>
              <a:rPr lang="en-US" sz="2100" dirty="0" err="1" smtClean="0">
                <a:latin typeface="Bookman Old Style" pitchFamily="18" charset="0"/>
              </a:rPr>
              <a:t>Izveštaji</a:t>
            </a:r>
            <a:r>
              <a:rPr lang="en-US" sz="2100" dirty="0" smtClean="0">
                <a:latin typeface="Bookman Old Style" pitchFamily="18" charset="0"/>
              </a:rPr>
              <a:t>/</a:t>
            </a:r>
            <a:r>
              <a:rPr lang="en-US" sz="2100" dirty="0" err="1" smtClean="0">
                <a:latin typeface="Bookman Old Style" pitchFamily="18" charset="0"/>
              </a:rPr>
              <a:t>Pregled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bezbednosti</a:t>
            </a:r>
            <a:r>
              <a:rPr lang="en-US" sz="2100" dirty="0" smtClean="0">
                <a:latin typeface="Bookman Old Style" pitchFamily="18" charset="0"/>
              </a:rPr>
              <a:t>).</a:t>
            </a:r>
          </a:p>
          <a:p>
            <a:pPr algn="just">
              <a:buFontTx/>
              <a:buNone/>
            </a:pPr>
            <a:endParaRPr lang="en-US" sz="2100" dirty="0" smtClean="0">
              <a:latin typeface="Bookman Old Style" pitchFamily="18" charset="0"/>
            </a:endParaRPr>
          </a:p>
          <a:p>
            <a:pPr algn="just"/>
            <a:endParaRPr lang="en-US" sz="21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Pregled bezbednosti sistema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106.jpeg"/>
          <p:cNvPicPr>
            <a:picLocks noGrp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7250" y="1339453"/>
            <a:ext cx="7429500" cy="339447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7"/>
          <p:cNvSpPr txBox="1">
            <a:spLocks/>
          </p:cNvSpPr>
          <p:nvPr/>
        </p:nvSpPr>
        <p:spPr>
          <a:xfrm>
            <a:off x="642938" y="4500562"/>
            <a:ext cx="7643812" cy="482204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sr-Latn-RS" sz="2000" i="1" kern="0" dirty="0">
              <a:latin typeface="Bookman Old Style" pitchFamily="18" charset="0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sr-Latn-RS" sz="2000" i="1" kern="0" dirty="0">
                <a:latin typeface="Bookman Old Style" pitchFamily="18" charset="0"/>
                <a:cs typeface="+mn-cs"/>
              </a:rPr>
              <a:t>Slika  </a:t>
            </a:r>
            <a:r>
              <a:rPr lang="sr-Latn-RS" sz="2000" i="1" kern="0" dirty="0" smtClean="0">
                <a:latin typeface="Bookman Old Style" pitchFamily="18" charset="0"/>
                <a:cs typeface="+mn-cs"/>
              </a:rPr>
              <a:t>20. </a:t>
            </a:r>
            <a:r>
              <a:rPr lang="sr-Latn-RS" sz="2100" i="1" kern="0" dirty="0">
                <a:latin typeface="Bookman Old Style" pitchFamily="18" charset="0"/>
                <a:cs typeface="+mn-cs"/>
              </a:rPr>
              <a:t>Pregled parametra sigurnosti sistema </a:t>
            </a:r>
            <a:endParaRPr lang="en-US" sz="2100" i="1" kern="0" dirty="0"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3" y="375047"/>
            <a:ext cx="4229101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00063" y="1285876"/>
            <a:ext cx="8229600" cy="3394472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1900" dirty="0" err="1" smtClean="0">
                <a:latin typeface="Bookman Old Style" pitchFamily="18" charset="0"/>
              </a:rPr>
              <a:t>Parametri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koji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prikazani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ovde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mogu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ukoliko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nisu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podešeni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pravilan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način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da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dovedu</a:t>
            </a:r>
            <a:r>
              <a:rPr lang="en-US" sz="1900" dirty="0" smtClean="0">
                <a:latin typeface="Bookman Old Style" pitchFamily="18" charset="0"/>
              </a:rPr>
              <a:t> do </a:t>
            </a:r>
            <a:r>
              <a:rPr lang="en-US" sz="1900" dirty="0" err="1" smtClean="0">
                <a:latin typeface="Bookman Old Style" pitchFamily="18" charset="0"/>
              </a:rPr>
              <a:t>raznovrsnih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bezbednosnih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problema</a:t>
            </a:r>
            <a:r>
              <a:rPr lang="en-US" sz="1900" dirty="0" smtClean="0">
                <a:latin typeface="Bookman Old Style" pitchFamily="18" charset="0"/>
              </a:rPr>
              <a:t>. </a:t>
            </a:r>
          </a:p>
          <a:p>
            <a:pPr algn="just">
              <a:buFontTx/>
              <a:buNone/>
            </a:pPr>
            <a:r>
              <a:rPr lang="en-US" sz="1900" dirty="0" err="1" smtClean="0">
                <a:latin typeface="Bookman Old Style" pitchFamily="18" charset="0"/>
              </a:rPr>
              <a:t>Npr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ukoliko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korisnički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profili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otvoreni</a:t>
            </a:r>
            <a:r>
              <a:rPr lang="en-US" sz="1900" dirty="0" smtClean="0">
                <a:latin typeface="Bookman Old Style" pitchFamily="18" charset="0"/>
              </a:rPr>
              <a:t> (</a:t>
            </a:r>
            <a:r>
              <a:rPr lang="en-US" sz="1900" dirty="0" err="1" smtClean="0">
                <a:latin typeface="Bookman Old Style" pitchFamily="18" charset="0"/>
              </a:rPr>
              <a:t>može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im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pristupati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bez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prijave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sistem</a:t>
            </a:r>
            <a:r>
              <a:rPr lang="en-US" sz="1900" dirty="0" smtClean="0">
                <a:latin typeface="Bookman Old Style" pitchFamily="18" charset="0"/>
              </a:rPr>
              <a:t>), </a:t>
            </a:r>
            <a:r>
              <a:rPr lang="en-US" sz="1900" dirty="0" err="1" smtClean="0">
                <a:latin typeface="Bookman Old Style" pitchFamily="18" charset="0"/>
              </a:rPr>
              <a:t>bilo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može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doći</a:t>
            </a:r>
            <a:r>
              <a:rPr lang="en-US" sz="1900" dirty="0" smtClean="0">
                <a:latin typeface="Bookman Old Style" pitchFamily="18" charset="0"/>
              </a:rPr>
              <a:t> do </a:t>
            </a:r>
            <a:r>
              <a:rPr lang="en-US" sz="1900" dirty="0" err="1" smtClean="0">
                <a:latin typeface="Bookman Old Style" pitchFamily="18" charset="0"/>
              </a:rPr>
              <a:t>podataka</a:t>
            </a:r>
            <a:r>
              <a:rPr lang="en-US" sz="1900" dirty="0" smtClean="0">
                <a:latin typeface="Bookman Old Style" pitchFamily="18" charset="0"/>
              </a:rPr>
              <a:t> o </a:t>
            </a:r>
            <a:r>
              <a:rPr lang="en-US" sz="1900" dirty="0" err="1" smtClean="0">
                <a:latin typeface="Bookman Old Style" pitchFamily="18" charset="0"/>
              </a:rPr>
              <a:t>korisnicima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to </a:t>
            </a:r>
            <a:r>
              <a:rPr lang="en-US" sz="1900" dirty="0" err="1" smtClean="0">
                <a:latin typeface="Bookman Old Style" pitchFamily="18" charset="0"/>
              </a:rPr>
              <a:t>dalje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zloupotrebiti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npr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lažnim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predstavljanjem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/</a:t>
            </a:r>
            <a:r>
              <a:rPr lang="en-US" sz="1900" dirty="0" err="1" smtClean="0">
                <a:latin typeface="Bookman Old Style" pitchFamily="18" charset="0"/>
              </a:rPr>
              <a:t>ili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slanjem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neželjene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pošte</a:t>
            </a:r>
            <a:r>
              <a:rPr lang="en-US" sz="19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sz="1900" dirty="0" smtClean="0">
                <a:latin typeface="Bookman Old Style" pitchFamily="18" charset="0"/>
              </a:rPr>
              <a:t> Ili, </a:t>
            </a:r>
            <a:r>
              <a:rPr lang="en-US" sz="1900" dirty="0" err="1" smtClean="0">
                <a:latin typeface="Bookman Old Style" pitchFamily="18" charset="0"/>
              </a:rPr>
              <a:t>ukoliko</a:t>
            </a:r>
            <a:r>
              <a:rPr lang="en-US" sz="1900" dirty="0" smtClean="0">
                <a:latin typeface="Bookman Old Style" pitchFamily="18" charset="0"/>
              </a:rPr>
              <a:t> je  </a:t>
            </a:r>
            <a:r>
              <a:rPr lang="en-US" sz="1900" dirty="0" err="1" smtClean="0">
                <a:latin typeface="Bookman Old Style" pitchFamily="18" charset="0"/>
              </a:rPr>
              <a:t>dozvoljeno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neograničeno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umetanje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aktivnih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sadržaja</a:t>
            </a:r>
            <a:r>
              <a:rPr lang="en-US" sz="1900" dirty="0" smtClean="0">
                <a:latin typeface="Bookman Old Style" pitchFamily="18" charset="0"/>
              </a:rPr>
              <a:t> (Java </a:t>
            </a:r>
            <a:r>
              <a:rPr lang="en-US" sz="1900" dirty="0" err="1" smtClean="0">
                <a:latin typeface="Bookman Old Style" pitchFamily="18" charset="0"/>
              </a:rPr>
              <a:t>apleti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fleš</a:t>
            </a:r>
            <a:r>
              <a:rPr lang="en-US" sz="1900" dirty="0" smtClean="0">
                <a:latin typeface="Bookman Old Style" pitchFamily="18" charset="0"/>
              </a:rPr>
              <a:t>), to </a:t>
            </a:r>
            <a:r>
              <a:rPr lang="en-US" sz="1900" dirty="0" err="1" smtClean="0">
                <a:latin typeface="Bookman Old Style" pitchFamily="18" charset="0"/>
              </a:rPr>
              <a:t>može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dovesti</a:t>
            </a:r>
            <a:r>
              <a:rPr lang="en-US" sz="1900" dirty="0" smtClean="0">
                <a:latin typeface="Bookman Old Style" pitchFamily="18" charset="0"/>
              </a:rPr>
              <a:t> do </a:t>
            </a:r>
            <a:r>
              <a:rPr lang="en-US" sz="1900" dirty="0" err="1" smtClean="0">
                <a:latin typeface="Bookman Old Style" pitchFamily="18" charset="0"/>
              </a:rPr>
              <a:t>posrednog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narušavanja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sistema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kroz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ranjivosti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takvih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sadržaja</a:t>
            </a:r>
            <a:r>
              <a:rPr lang="en-US" sz="1900" dirty="0" smtClean="0">
                <a:latin typeface="Bookman Old Style" pitchFamily="18" charset="0"/>
              </a:rPr>
              <a:t>. Sam </a:t>
            </a:r>
            <a:r>
              <a:rPr lang="en-US" sz="1900" dirty="0" err="1" smtClean="0">
                <a:latin typeface="Bookman Old Style" pitchFamily="18" charset="0"/>
              </a:rPr>
              <a:t>fleš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ozloglašen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kao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često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eksploatisan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softver</a:t>
            </a:r>
            <a:r>
              <a:rPr lang="en-US" sz="1900" dirty="0" smtClean="0">
                <a:latin typeface="Bookman Old Style" pitchFamily="18" charset="0"/>
              </a:rPr>
              <a:t>.</a:t>
            </a:r>
          </a:p>
          <a:p>
            <a:pPr algn="just"/>
            <a:endParaRPr lang="en-US" sz="19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9" y="1339453"/>
            <a:ext cx="8429625" cy="3394472"/>
          </a:xfrm>
        </p:spPr>
        <p:txBody>
          <a:bodyPr>
            <a:normAutofit/>
          </a:bodyPr>
          <a:lstStyle/>
          <a:p>
            <a:pPr algn="just">
              <a:buFontTx/>
              <a:buNone/>
              <a:defRPr/>
            </a:pPr>
            <a:r>
              <a:rPr lang="en-US" sz="1900" dirty="0" smtClean="0">
                <a:latin typeface="Bookman Old Style" pitchFamily="18" charset="0"/>
              </a:rPr>
              <a:t>Kao </a:t>
            </a:r>
            <a:r>
              <a:rPr lang="en-US" sz="1900" dirty="0" err="1" smtClean="0">
                <a:latin typeface="Bookman Old Style" pitchFamily="18" charset="0"/>
              </a:rPr>
              <a:t>prvi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korak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obezbeđenju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Moodla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treba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proveriti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izveštaj</a:t>
            </a:r>
            <a:r>
              <a:rPr lang="en-US" sz="1900" dirty="0" smtClean="0">
                <a:latin typeface="Bookman Old Style" pitchFamily="18" charset="0"/>
              </a:rPr>
              <a:t> o </a:t>
            </a:r>
            <a:r>
              <a:rPr lang="en-US" sz="1900" dirty="0" err="1" smtClean="0">
                <a:latin typeface="Bookman Old Style" pitchFamily="18" charset="0"/>
              </a:rPr>
              <a:t>bezbednosti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korigovati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stavke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upozorenjima</a:t>
            </a:r>
            <a:r>
              <a:rPr lang="en-US" sz="1900" dirty="0" smtClean="0">
                <a:latin typeface="Bookman Old Style" pitchFamily="18" charset="0"/>
              </a:rPr>
              <a:t>.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Register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globals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dirty="0" smtClean="0">
                <a:latin typeface="Bookman Old Style" pitchFamily="18" charset="0"/>
              </a:rPr>
              <a:t>je </a:t>
            </a:r>
            <a:r>
              <a:rPr lang="en-US" sz="1900" dirty="0" err="1" smtClean="0">
                <a:latin typeface="Bookman Old Style" pitchFamily="18" charset="0"/>
              </a:rPr>
              <a:t>opcija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koja</a:t>
            </a:r>
            <a:r>
              <a:rPr lang="en-US" sz="1900" dirty="0" smtClean="0">
                <a:latin typeface="Bookman Old Style" pitchFamily="18" charset="0"/>
              </a:rPr>
              <a:t> je u </a:t>
            </a:r>
            <a:r>
              <a:rPr lang="en-US" sz="1900" dirty="0" err="1" smtClean="0">
                <a:latin typeface="Bookman Old Style" pitchFamily="18" charset="0"/>
              </a:rPr>
              <a:t>starijim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verzijama</a:t>
            </a:r>
            <a:r>
              <a:rPr lang="en-US" sz="1900" dirty="0" smtClean="0">
                <a:latin typeface="Bookman Old Style" pitchFamily="18" charset="0"/>
              </a:rPr>
              <a:t> PHP- a </a:t>
            </a:r>
            <a:r>
              <a:rPr lang="en-US" sz="1900" dirty="0" err="1" smtClean="0">
                <a:latin typeface="Bookman Old Style" pitchFamily="18" charset="0"/>
              </a:rPr>
              <a:t>bila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uključena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Predstavlja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potencijalnu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opasnost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ukoliko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kod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određene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propuste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Podešava</a:t>
            </a:r>
            <a:r>
              <a:rPr lang="en-US" sz="1900" dirty="0" smtClean="0">
                <a:latin typeface="Bookman Old Style" pitchFamily="18" charset="0"/>
              </a:rPr>
              <a:t> se u </a:t>
            </a:r>
            <a:r>
              <a:rPr lang="en-US" sz="1900" dirty="0" err="1" smtClean="0">
                <a:latin typeface="Bookman Old Style" pitchFamily="18" charset="0"/>
              </a:rPr>
              <a:t>konfiguracionom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fajlu</a:t>
            </a:r>
            <a:r>
              <a:rPr lang="en-US" sz="1900" dirty="0" smtClean="0">
                <a:latin typeface="Bookman Old Style" pitchFamily="18" charset="0"/>
              </a:rPr>
              <a:t> PHP-a.</a:t>
            </a:r>
            <a:endParaRPr lang="sr-Latn-RS" sz="1900" dirty="0" smtClean="0">
              <a:latin typeface="Bookman Old Style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Nezaštićen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direktorijum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podataka</a:t>
            </a:r>
            <a:r>
              <a:rPr lang="en-US" sz="1900" dirty="0" smtClean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Podrazumevano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ime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ovog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direktorijuma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moodledata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podatke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kurseva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odnosno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korisničke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podatke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Ovaj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direktorijum</a:t>
            </a:r>
            <a:r>
              <a:rPr lang="en-US" sz="1900" dirty="0" smtClean="0">
                <a:latin typeface="Bookman Old Style" pitchFamily="18" charset="0"/>
              </a:rPr>
              <a:t> ne </a:t>
            </a:r>
            <a:r>
              <a:rPr lang="en-US" sz="1900" dirty="0" err="1" smtClean="0">
                <a:latin typeface="Bookman Old Style" pitchFamily="18" charset="0"/>
              </a:rPr>
              <a:t>sme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biti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nivou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direktorijuma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veb-servera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kako</a:t>
            </a:r>
            <a:r>
              <a:rPr lang="en-US" sz="1900" dirty="0" smtClean="0">
                <a:latin typeface="Bookman Old Style" pitchFamily="18" charset="0"/>
              </a:rPr>
              <a:t> ne bi bio </a:t>
            </a:r>
            <a:r>
              <a:rPr lang="en-US" sz="1900" dirty="0" err="1" smtClean="0">
                <a:latin typeface="Bookman Old Style" pitchFamily="18" charset="0"/>
              </a:rPr>
              <a:t>vidljiv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preko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Interneta</a:t>
            </a:r>
            <a:r>
              <a:rPr lang="en-US" sz="1900" dirty="0" smtClean="0">
                <a:latin typeface="Bookman Old Style" pitchFamily="18" charset="0"/>
              </a:rPr>
              <a:t>.</a:t>
            </a:r>
            <a:endParaRPr lang="en-US" sz="1900" dirty="0">
              <a:latin typeface="Bookman Old Style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00562" y="214296"/>
            <a:ext cx="4643438" cy="7392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29123" y="281175"/>
            <a:ext cx="4265911" cy="7392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57189" y="1339453"/>
            <a:ext cx="8429625" cy="3394472"/>
          </a:xfrm>
        </p:spPr>
        <p:txBody>
          <a:bodyPr>
            <a:normAutofit/>
          </a:bodyPr>
          <a:lstStyle/>
          <a:p>
            <a:pPr algn="just">
              <a:buFontTx/>
              <a:buNone/>
              <a:defRPr/>
            </a:pPr>
            <a:r>
              <a:rPr lang="sr-Latn-R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3.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Prikaz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PHP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grešaka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treba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isključiti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kako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slučaju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problema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radom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Moodla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posetioci</a:t>
            </a:r>
            <a:r>
              <a:rPr lang="en-US" sz="1900" dirty="0" smtClean="0">
                <a:latin typeface="Bookman Old Style" pitchFamily="18" charset="0"/>
              </a:rPr>
              <a:t> ne bi </a:t>
            </a:r>
            <a:r>
              <a:rPr lang="en-US" sz="1900" dirty="0" err="1" smtClean="0">
                <a:latin typeface="Bookman Old Style" pitchFamily="18" charset="0"/>
              </a:rPr>
              <a:t>dobijali</a:t>
            </a:r>
            <a:r>
              <a:rPr lang="sr-Latn-RS" sz="1900" dirty="0" smtClean="0">
                <a:latin typeface="Bookman Old Style" pitchFamily="18" charset="0"/>
              </a:rPr>
              <a:t> </a:t>
            </a:r>
            <a:r>
              <a:rPr lang="en-US" sz="1900" dirty="0" smtClean="0">
                <a:latin typeface="Bookman Old Style" pitchFamily="18" charset="0"/>
              </a:rPr>
              <a:t>interne </a:t>
            </a:r>
            <a:r>
              <a:rPr lang="en-US" sz="1900" dirty="0" err="1" smtClean="0">
                <a:latin typeface="Bookman Old Style" pitchFamily="18" charset="0"/>
              </a:rPr>
              <a:t>greške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koje</a:t>
            </a:r>
            <a:r>
              <a:rPr lang="en-US" sz="1900" dirty="0" smtClean="0">
                <a:latin typeface="Bookman Old Style" pitchFamily="18" charset="0"/>
              </a:rPr>
              <a:t> bi </a:t>
            </a:r>
            <a:r>
              <a:rPr lang="en-US" sz="1900" dirty="0" err="1" smtClean="0">
                <a:latin typeface="Bookman Old Style" pitchFamily="18" charset="0"/>
              </a:rPr>
              <a:t>napadaču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pomogle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formira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napad</a:t>
            </a:r>
            <a:r>
              <a:rPr lang="en-US" sz="1900" dirty="0" smtClean="0">
                <a:latin typeface="Bookman Old Style" pitchFamily="18" charset="0"/>
              </a:rPr>
              <a:t>. Ova </a:t>
            </a:r>
            <a:r>
              <a:rPr lang="en-US" sz="1900" dirty="0" err="1" smtClean="0">
                <a:latin typeface="Bookman Old Style" pitchFamily="18" charset="0"/>
              </a:rPr>
              <a:t>postavka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definisana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takođe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fajlu</a:t>
            </a:r>
            <a:r>
              <a:rPr lang="en-US" sz="1900" dirty="0" smtClean="0">
                <a:latin typeface="Bookman Old Style" pitchFamily="18" charset="0"/>
              </a:rPr>
              <a:t> php.ini </a:t>
            </a:r>
            <a:r>
              <a:rPr lang="en-US" sz="1900" dirty="0" err="1" smtClean="0">
                <a:latin typeface="Bookman Old Style" pitchFamily="18" charset="0"/>
              </a:rPr>
              <a:t>promenljivom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Display_errors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Potrebno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postaviti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na</a:t>
            </a:r>
            <a:r>
              <a:rPr lang="en-US" sz="1900" dirty="0" smtClean="0">
                <a:latin typeface="Bookman Old Style" pitchFamily="18" charset="0"/>
              </a:rPr>
              <a:t> Off.</a:t>
            </a:r>
            <a:endParaRPr lang="sr-Latn-RS" sz="19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r>
              <a:rPr lang="sr-Latn-RS" sz="1900" dirty="0" smtClean="0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sr-Latn-R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Dodatak</a:t>
            </a:r>
            <a:r>
              <a:rPr lang="en-US" sz="1900" dirty="0" smtClean="0">
                <a:latin typeface="Bookman Old Style" pitchFamily="18" charset="0"/>
              </a:rPr>
              <a:t> (</a:t>
            </a:r>
            <a:r>
              <a:rPr lang="en-US" sz="1900" dirty="0" err="1" smtClean="0">
                <a:latin typeface="Bookman Old Style" pitchFamily="18" charset="0"/>
              </a:rPr>
              <a:t>plugin</a:t>
            </a:r>
            <a:r>
              <a:rPr lang="en-US" sz="1900" dirty="0" smtClean="0">
                <a:latin typeface="Bookman Old Style" pitchFamily="18" charset="0"/>
              </a:rPr>
              <a:t>) 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“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Bez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provere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identiteta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”,</a:t>
            </a:r>
            <a:r>
              <a:rPr lang="en-US" sz="1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ukoliko</a:t>
            </a:r>
            <a:r>
              <a:rPr lang="en-US" sz="1900" dirty="0" smtClean="0">
                <a:latin typeface="Bookman Old Style" pitchFamily="18" charset="0"/>
              </a:rPr>
              <a:t> je </a:t>
            </a:r>
            <a:r>
              <a:rPr lang="en-US" sz="1900" dirty="0" err="1" smtClean="0">
                <a:latin typeface="Bookman Old Style" pitchFamily="18" charset="0"/>
              </a:rPr>
              <a:t>uključen</a:t>
            </a:r>
            <a:r>
              <a:rPr lang="en-US" sz="1900" dirty="0" smtClean="0">
                <a:latin typeface="Bookman Old Style" pitchFamily="18" charset="0"/>
              </a:rPr>
              <a:t>, </a:t>
            </a:r>
            <a:r>
              <a:rPr lang="en-US" sz="1900" dirty="0" err="1" smtClean="0">
                <a:latin typeface="Bookman Old Style" pitchFamily="18" charset="0"/>
              </a:rPr>
              <a:t>omogućava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pristup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sistemu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bez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ikakve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prijave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Isključenost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podešava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Administracija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sajta</a:t>
            </a:r>
            <a:r>
              <a:rPr lang="en-US" sz="1900" dirty="0" smtClean="0">
                <a:latin typeface="Bookman Old Style" pitchFamily="18" charset="0"/>
              </a:rPr>
              <a:t> / ► </a:t>
            </a:r>
            <a:r>
              <a:rPr lang="en-US" sz="1900" dirty="0" err="1" smtClean="0">
                <a:latin typeface="Bookman Old Style" pitchFamily="18" charset="0"/>
              </a:rPr>
              <a:t>Moduli</a:t>
            </a:r>
            <a:r>
              <a:rPr lang="en-US" sz="1900" dirty="0" smtClean="0">
                <a:latin typeface="Bookman Old Style" pitchFamily="18" charset="0"/>
              </a:rPr>
              <a:t> / ► </a:t>
            </a:r>
            <a:r>
              <a:rPr lang="en-US" sz="1900" dirty="0" err="1" smtClean="0">
                <a:latin typeface="Bookman Old Style" pitchFamily="18" charset="0"/>
              </a:rPr>
              <a:t>Provera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identiteta</a:t>
            </a:r>
            <a:r>
              <a:rPr lang="en-US" sz="1900" dirty="0" smtClean="0">
                <a:latin typeface="Bookman Old Style" pitchFamily="18" charset="0"/>
              </a:rPr>
              <a:t> / ► </a:t>
            </a:r>
            <a:r>
              <a:rPr lang="en-US" sz="1900" dirty="0" err="1" smtClean="0">
                <a:latin typeface="Bookman Old Style" pitchFamily="18" charset="0"/>
              </a:rPr>
              <a:t>Upravljanje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proverom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identiteta</a:t>
            </a:r>
            <a:r>
              <a:rPr lang="en-US" sz="19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  <a:defRPr/>
            </a:pPr>
            <a:endParaRPr lang="en-US" sz="19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  <a:defRPr/>
            </a:pPr>
            <a:r>
              <a:rPr lang="sr-Latn-RS" sz="1900" dirty="0" smtClean="0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sr-Latn-R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Dozvoli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EMBED </a:t>
            </a:r>
            <a:r>
              <a:rPr lang="en-US" sz="1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en-US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OBJECT </a:t>
            </a:r>
            <a:r>
              <a:rPr lang="en-US" sz="1900" dirty="0" err="1" smtClean="0">
                <a:latin typeface="Bookman Old Style" pitchFamily="18" charset="0"/>
              </a:rPr>
              <a:t>omogućava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umetanje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različitih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aktivnih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sadržaja</a:t>
            </a:r>
            <a:r>
              <a:rPr lang="en-US" sz="1900" dirty="0" smtClean="0">
                <a:latin typeface="Bookman Old Style" pitchFamily="18" charset="0"/>
              </a:rPr>
              <a:t> (QuickTime, Java </a:t>
            </a:r>
            <a:r>
              <a:rPr lang="en-US" sz="1900" dirty="0" err="1" smtClean="0">
                <a:latin typeface="Bookman Old Style" pitchFamily="18" charset="0"/>
              </a:rPr>
              <a:t>aplet</a:t>
            </a:r>
            <a:r>
              <a:rPr lang="en-US" sz="1900" dirty="0" smtClean="0">
                <a:latin typeface="Bookman Old Style" pitchFamily="18" charset="0"/>
              </a:rPr>
              <a:t>, Flash) u </a:t>
            </a:r>
            <a:r>
              <a:rPr lang="en-US" sz="1900" dirty="0" err="1" smtClean="0">
                <a:latin typeface="Bookman Old Style" pitchFamily="18" charset="0"/>
              </a:rPr>
              <a:t>korisničke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sadržaje</a:t>
            </a:r>
            <a:r>
              <a:rPr lang="en-US" sz="1900" dirty="0" smtClean="0">
                <a:latin typeface="Bookman Old Style" pitchFamily="18" charset="0"/>
              </a:rPr>
              <a:t> - </a:t>
            </a:r>
            <a:r>
              <a:rPr lang="en-US" sz="1900" dirty="0" err="1" smtClean="0">
                <a:latin typeface="Bookman Old Style" pitchFamily="18" charset="0"/>
              </a:rPr>
              <a:t>npr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veb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strane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ili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postove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na</a:t>
            </a:r>
            <a:r>
              <a:rPr lang="en-US" sz="1900" dirty="0" smtClean="0">
                <a:latin typeface="Bookman Old Style" pitchFamily="18" charset="0"/>
              </a:rPr>
              <a:t>  </a:t>
            </a:r>
            <a:r>
              <a:rPr lang="en-US" sz="1900" dirty="0" err="1" smtClean="0">
                <a:latin typeface="Bookman Old Style" pitchFamily="18" charset="0"/>
              </a:rPr>
              <a:t>forumima</a:t>
            </a:r>
            <a:r>
              <a:rPr lang="en-US" sz="1900" dirty="0" smtClean="0">
                <a:latin typeface="Bookman Old Style" pitchFamily="18" charset="0"/>
              </a:rPr>
              <a:t>. </a:t>
            </a:r>
            <a:r>
              <a:rPr lang="en-US" sz="1900" dirty="0" err="1" smtClean="0">
                <a:latin typeface="Bookman Old Style" pitchFamily="18" charset="0"/>
              </a:rPr>
              <a:t>Isključivanje</a:t>
            </a:r>
            <a:r>
              <a:rPr lang="en-US" sz="1900" dirty="0" smtClean="0">
                <a:latin typeface="Bookman Old Style" pitchFamily="18" charset="0"/>
              </a:rPr>
              <a:t> se </a:t>
            </a:r>
            <a:r>
              <a:rPr lang="en-US" sz="1900" dirty="0" err="1" smtClean="0">
                <a:latin typeface="Bookman Old Style" pitchFamily="18" charset="0"/>
              </a:rPr>
              <a:t>vrši</a:t>
            </a:r>
            <a:r>
              <a:rPr lang="en-US" sz="1900" dirty="0" smtClean="0">
                <a:latin typeface="Bookman Old Style" pitchFamily="18" charset="0"/>
              </a:rPr>
              <a:t> u </a:t>
            </a:r>
            <a:r>
              <a:rPr lang="en-US" sz="1900" dirty="0" err="1" smtClean="0">
                <a:latin typeface="Bookman Old Style" pitchFamily="18" charset="0"/>
              </a:rPr>
              <a:t>Administracija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sajta</a:t>
            </a:r>
            <a:r>
              <a:rPr lang="en-US" sz="1900" dirty="0" smtClean="0">
                <a:latin typeface="Bookman Old Style" pitchFamily="18" charset="0"/>
              </a:rPr>
              <a:t> / ► </a:t>
            </a:r>
            <a:r>
              <a:rPr lang="en-US" sz="1900" dirty="0" err="1" smtClean="0">
                <a:latin typeface="Bookman Old Style" pitchFamily="18" charset="0"/>
              </a:rPr>
              <a:t>Bezbednost</a:t>
            </a:r>
            <a:r>
              <a:rPr lang="en-US" sz="1900" dirty="0" smtClean="0">
                <a:latin typeface="Bookman Old Style" pitchFamily="18" charset="0"/>
              </a:rPr>
              <a:t> / ► </a:t>
            </a:r>
            <a:r>
              <a:rPr lang="en-US" sz="1900" dirty="0" err="1" smtClean="0">
                <a:latin typeface="Bookman Old Style" pitchFamily="18" charset="0"/>
              </a:rPr>
              <a:t>Pravila</a:t>
            </a:r>
            <a:r>
              <a:rPr lang="en-US" sz="1900" dirty="0" smtClean="0">
                <a:latin typeface="Bookman Old Style" pitchFamily="18" charset="0"/>
              </a:rPr>
              <a:t> </a:t>
            </a:r>
            <a:r>
              <a:rPr lang="en-US" sz="1900" dirty="0" err="1" smtClean="0">
                <a:latin typeface="Bookman Old Style" pitchFamily="18" charset="0"/>
              </a:rPr>
              <a:t>sajta</a:t>
            </a:r>
            <a:endParaRPr lang="en-US" sz="1900" dirty="0">
              <a:latin typeface="Bookman Old Style" pitchFamily="18" charset="0"/>
            </a:endParaRPr>
          </a:p>
        </p:txBody>
      </p:sp>
      <p:pic>
        <p:nvPicPr>
          <p:cNvPr id="4" name="image108.png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5786" y="3214692"/>
            <a:ext cx="7786742" cy="11787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Content Placeholder 7"/>
          <p:cNvSpPr txBox="1">
            <a:spLocks/>
          </p:cNvSpPr>
          <p:nvPr/>
        </p:nvSpPr>
        <p:spPr>
          <a:xfrm>
            <a:off x="785786" y="4214824"/>
            <a:ext cx="7643813" cy="482203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sr-Latn-RS" sz="1900" i="1" kern="0" dirty="0">
              <a:latin typeface="Bookman Old Style" pitchFamily="18" charset="0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sr-Latn-RS" sz="1900" i="1" kern="0" dirty="0">
                <a:latin typeface="Bookman Old Style" pitchFamily="18" charset="0"/>
                <a:cs typeface="+mn-cs"/>
              </a:rPr>
              <a:t>Slika  </a:t>
            </a:r>
            <a:r>
              <a:rPr lang="sr-Latn-RS" sz="1900" i="1" kern="0" dirty="0" smtClean="0">
                <a:latin typeface="Bookman Old Style" pitchFamily="18" charset="0"/>
                <a:cs typeface="+mn-cs"/>
              </a:rPr>
              <a:t>21</a:t>
            </a:r>
            <a:r>
              <a:rPr lang="sr-Latn-RS" sz="1900" i="1" kern="0" dirty="0">
                <a:latin typeface="Bookman Old Style" pitchFamily="18" charset="0"/>
                <a:cs typeface="+mn-cs"/>
              </a:rPr>
              <a:t>. Podešavanje dozvola za aktivne sadržaje</a:t>
            </a:r>
            <a:endParaRPr lang="en-US" sz="1900" i="1" kern="0" dirty="0">
              <a:latin typeface="Bookman Old Style" pitchFamily="18" charset="0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0063" y="375047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85876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  <a:defRPr/>
            </a:pPr>
            <a:r>
              <a:rPr lang="sr-Latn-RS" sz="2100" dirty="0" smtClean="0">
                <a:latin typeface="Bookman Old Style" pitchFamily="18" charset="0"/>
              </a:rPr>
              <a:t>6. </a:t>
            </a:r>
            <a:r>
              <a:rPr lang="en-US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Filter </a:t>
            </a:r>
            <a:r>
              <a:rPr lang="en-US" sz="2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za</a:t>
            </a:r>
            <a:r>
              <a:rPr lang="en-US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swf</a:t>
            </a:r>
            <a:r>
              <a:rPr lang="en-US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omogućava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automatsko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pretvaranje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svih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linkova</a:t>
            </a:r>
            <a:r>
              <a:rPr lang="en-US" sz="2100" dirty="0" smtClean="0">
                <a:latin typeface="Bookman Old Style" pitchFamily="18" charset="0"/>
              </a:rPr>
              <a:t> ka Adobe flash </a:t>
            </a:r>
            <a:r>
              <a:rPr lang="en-US" sz="2100" dirty="0" err="1" smtClean="0">
                <a:latin typeface="Bookman Old Style" pitchFamily="18" charset="0"/>
              </a:rPr>
              <a:t>animacijama</a:t>
            </a:r>
            <a:r>
              <a:rPr lang="en-US" sz="2100" dirty="0" smtClean="0">
                <a:latin typeface="Bookman Old Style" pitchFamily="18" charset="0"/>
              </a:rPr>
              <a:t> (</a:t>
            </a:r>
            <a:r>
              <a:rPr lang="en-US" sz="2100" dirty="0" err="1" smtClean="0">
                <a:latin typeface="Bookman Old Style" pitchFamily="18" charset="0"/>
              </a:rPr>
              <a:t>npr</a:t>
            </a:r>
            <a:r>
              <a:rPr lang="en-US" sz="2100" dirty="0" smtClean="0">
                <a:latin typeface="Bookman Old Style" pitchFamily="18" charset="0"/>
              </a:rPr>
              <a:t>. ka </a:t>
            </a:r>
            <a:r>
              <a:rPr lang="en-US" sz="2100" dirty="0" err="1" smtClean="0">
                <a:latin typeface="Bookman Old Style" pitchFamily="18" charset="0"/>
              </a:rPr>
              <a:t>Youtube</a:t>
            </a:r>
            <a:r>
              <a:rPr lang="en-US" sz="2100" dirty="0" smtClean="0">
                <a:latin typeface="Bookman Old Style" pitchFamily="18" charset="0"/>
              </a:rPr>
              <a:t>) u </a:t>
            </a:r>
            <a:r>
              <a:rPr lang="en-US" sz="2100" dirty="0" err="1" smtClean="0">
                <a:latin typeface="Bookman Old Style" pitchFamily="18" charset="0"/>
              </a:rPr>
              <a:t>umetnute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objekte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uključive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internom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programu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reprodukciju</a:t>
            </a:r>
            <a:r>
              <a:rPr lang="en-US" sz="2100" dirty="0" smtClean="0">
                <a:latin typeface="Bookman Old Style" pitchFamily="18" charset="0"/>
              </a:rPr>
              <a:t> (flash player). </a:t>
            </a:r>
            <a:r>
              <a:rPr lang="en-US" sz="2100" dirty="0" err="1" smtClean="0">
                <a:latin typeface="Bookman Old Style" pitchFamily="18" charset="0"/>
              </a:rPr>
              <a:t>Isključivanje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vrši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takođe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Administracija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r>
              <a:rPr lang="en-US" sz="2100" dirty="0" smtClean="0">
                <a:latin typeface="Bookman Old Style" pitchFamily="18" charset="0"/>
              </a:rPr>
              <a:t> / ► </a:t>
            </a:r>
            <a:r>
              <a:rPr lang="en-US" sz="2100" dirty="0" err="1" smtClean="0">
                <a:latin typeface="Bookman Old Style" pitchFamily="18" charset="0"/>
              </a:rPr>
              <a:t>Bezbednost</a:t>
            </a:r>
            <a:r>
              <a:rPr lang="en-US" sz="2100" dirty="0" smtClean="0">
                <a:latin typeface="Bookman Old Style" pitchFamily="18" charset="0"/>
              </a:rPr>
              <a:t> / ► </a:t>
            </a:r>
            <a:r>
              <a:rPr lang="en-US" sz="2100" dirty="0" err="1" smtClean="0">
                <a:latin typeface="Bookman Old Style" pitchFamily="18" charset="0"/>
              </a:rPr>
              <a:t>Pravila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endParaRPr lang="en-U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r>
              <a:rPr lang="sr-Latn-RS" sz="2100" dirty="0" smtClean="0">
                <a:latin typeface="Bookman Old Style" pitchFamily="18" charset="0"/>
              </a:rPr>
              <a:t>7. </a:t>
            </a:r>
            <a:r>
              <a:rPr lang="en-US" sz="2100" dirty="0" err="1" smtClean="0">
                <a:latin typeface="Bookman Old Style" pitchFamily="18" charset="0"/>
              </a:rPr>
              <a:t>Otvoreni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korisnički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profili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isključuju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Administracija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r>
              <a:rPr lang="en-US" sz="2100" dirty="0" smtClean="0">
                <a:latin typeface="Bookman Old Style" pitchFamily="18" charset="0"/>
              </a:rPr>
              <a:t> / ► </a:t>
            </a:r>
            <a:r>
              <a:rPr lang="en-US" sz="2100" dirty="0" err="1" smtClean="0">
                <a:latin typeface="Bookman Old Style" pitchFamily="18" charset="0"/>
              </a:rPr>
              <a:t>Bezbednost</a:t>
            </a:r>
            <a:r>
              <a:rPr lang="en-US" sz="2100" dirty="0" smtClean="0">
                <a:latin typeface="Bookman Old Style" pitchFamily="18" charset="0"/>
              </a:rPr>
              <a:t> / ► </a:t>
            </a:r>
            <a:r>
              <a:rPr lang="en-US" sz="2100" dirty="0" err="1" smtClean="0">
                <a:latin typeface="Bookman Old Style" pitchFamily="18" charset="0"/>
              </a:rPr>
              <a:t>Pravila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r>
              <a:rPr lang="sr-Latn-RS" sz="2100" dirty="0" smtClean="0">
                <a:latin typeface="Bookman Old Style" pitchFamily="18" charset="0"/>
              </a:rPr>
              <a:t>8. </a:t>
            </a:r>
            <a:r>
              <a:rPr lang="en-US" sz="2100" dirty="0" err="1" smtClean="0">
                <a:latin typeface="Bookman Old Style" pitchFamily="18" charset="0"/>
              </a:rPr>
              <a:t>Otvorenost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</a:t>
            </a:r>
            <a:r>
              <a:rPr lang="en-US" sz="2100" dirty="0" smtClean="0">
                <a:latin typeface="Bookman Old Style" pitchFamily="18" charset="0"/>
              </a:rPr>
              <a:t> Google </a:t>
            </a:r>
            <a:r>
              <a:rPr lang="en-US" sz="2100" dirty="0" err="1" smtClean="0">
                <a:latin typeface="Bookman Old Style" pitchFamily="18" charset="0"/>
              </a:rPr>
              <a:t>podrazumeva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omogućavanje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Googlovog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veb-spajdera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posećuje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sadržaje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podrazumevanom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ulogom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gosta</a:t>
            </a:r>
            <a:r>
              <a:rPr lang="en-US" sz="2100" dirty="0" smtClean="0">
                <a:latin typeface="Bookman Old Style" pitchFamily="18" charset="0"/>
              </a:rPr>
              <a:t>.</a:t>
            </a:r>
          </a:p>
          <a:p>
            <a:pPr algn="just">
              <a:buFontTx/>
              <a:buNone/>
              <a:defRPr/>
            </a:pPr>
            <a:endParaRPr lang="en-US" sz="2100" dirty="0">
              <a:latin typeface="Bookman Old Style" pitchFamily="18" charset="0"/>
            </a:endParaRPr>
          </a:p>
        </p:txBody>
      </p:sp>
      <p:pic>
        <p:nvPicPr>
          <p:cNvPr id="4" name="image109.jpeg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5786" y="3071816"/>
            <a:ext cx="7786742" cy="696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7"/>
          <p:cNvSpPr txBox="1">
            <a:spLocks/>
          </p:cNvSpPr>
          <p:nvPr/>
        </p:nvSpPr>
        <p:spPr>
          <a:xfrm>
            <a:off x="785786" y="3071816"/>
            <a:ext cx="7643812" cy="785818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sr-Latn-RS" sz="2000" i="1" kern="0" dirty="0">
              <a:latin typeface="Bookman Old Style" pitchFamily="18" charset="0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sr-Latn-RS" sz="1400" i="1" kern="0" dirty="0" smtClean="0">
              <a:latin typeface="Bookman Old Style" pitchFamily="18" charset="0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sr-Latn-RS" sz="1400" i="1" kern="0" dirty="0" smtClean="0">
                <a:latin typeface="Bookman Old Style" pitchFamily="18" charset="0"/>
                <a:cs typeface="+mn-cs"/>
              </a:rPr>
              <a:t>Slika  22</a:t>
            </a:r>
            <a:r>
              <a:rPr lang="sr-Latn-RS" sz="1400" i="1" kern="0" dirty="0">
                <a:latin typeface="Bookman Old Style" pitchFamily="18" charset="0"/>
                <a:cs typeface="+mn-cs"/>
              </a:rPr>
              <a:t>. Podešavanje vidljivosti profila korisnika</a:t>
            </a:r>
            <a:endParaRPr lang="en-US" sz="1400" i="1" kern="0" dirty="0">
              <a:latin typeface="Bookman Old Style" pitchFamily="18" charset="0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00562" y="214296"/>
            <a:ext cx="4643438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85875"/>
            <a:ext cx="8286750" cy="3643313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  <a:defRPr/>
            </a:pPr>
            <a:r>
              <a:rPr lang="sr-Latn-RS" sz="2100" dirty="0" smtClean="0">
                <a:latin typeface="Bookman Old Style" pitchFamily="18" charset="0"/>
              </a:rPr>
              <a:t>9</a:t>
            </a:r>
            <a:r>
              <a:rPr lang="sr-Latn-RS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Password policy </a:t>
            </a:r>
            <a:r>
              <a:rPr lang="en-US" sz="2100" dirty="0" err="1" smtClean="0">
                <a:latin typeface="Bookman Old Style" pitchFamily="18" charset="0"/>
              </a:rPr>
              <a:t>podrazumeva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postavljanje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minimalnih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uslova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zadavanje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lozinke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kako</a:t>
            </a:r>
            <a:r>
              <a:rPr lang="en-US" sz="2100" dirty="0" smtClean="0">
                <a:latin typeface="Bookman Old Style" pitchFamily="18" charset="0"/>
              </a:rPr>
              <a:t> bi </a:t>
            </a:r>
            <a:r>
              <a:rPr lang="en-US" sz="2100" dirty="0" err="1" smtClean="0">
                <a:latin typeface="Bookman Old Style" pitchFamily="18" charset="0"/>
              </a:rPr>
              <a:t>ista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bila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što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sigurnija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od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pogađanja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Uslovi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definišu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Administracija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r>
              <a:rPr lang="en-US" sz="2100" dirty="0" smtClean="0">
                <a:latin typeface="Bookman Old Style" pitchFamily="18" charset="0"/>
              </a:rPr>
              <a:t> / ► </a:t>
            </a:r>
            <a:r>
              <a:rPr lang="en-US" sz="2100" dirty="0" err="1" smtClean="0">
                <a:latin typeface="Bookman Old Style" pitchFamily="18" charset="0"/>
              </a:rPr>
              <a:t>Bezbednost</a:t>
            </a:r>
            <a:r>
              <a:rPr lang="en-US" sz="2100" dirty="0" smtClean="0">
                <a:latin typeface="Bookman Old Style" pitchFamily="18" charset="0"/>
              </a:rPr>
              <a:t> / ► </a:t>
            </a:r>
            <a:r>
              <a:rPr lang="en-US" sz="2100" dirty="0" err="1" smtClean="0">
                <a:latin typeface="Bookman Old Style" pitchFamily="18" charset="0"/>
              </a:rPr>
              <a:t>Pravila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sajta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pPr algn="just">
              <a:buFontTx/>
              <a:buNone/>
              <a:defRPr/>
            </a:pPr>
            <a:r>
              <a:rPr lang="sr-Latn-RS" sz="2100" dirty="0" smtClean="0">
                <a:latin typeface="Bookman Old Style" pitchFamily="18" charset="0"/>
              </a:rPr>
              <a:t>10</a:t>
            </a:r>
            <a:r>
              <a:rPr lang="sr-Latn-RS" sz="2400" dirty="0" smtClean="0">
                <a:latin typeface="Bookman Old Style" pitchFamily="18" charset="0"/>
              </a:rPr>
              <a:t>. 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</a:rPr>
              <a:t>Password salt </a:t>
            </a:r>
            <a:r>
              <a:rPr lang="en-US" sz="2100" dirty="0" smtClean="0">
                <a:latin typeface="Bookman Old Style" pitchFamily="18" charset="0"/>
              </a:rPr>
              <a:t>je </a:t>
            </a:r>
            <a:r>
              <a:rPr lang="en-US" sz="2100" dirty="0" err="1" smtClean="0">
                <a:latin typeface="Bookman Old Style" pitchFamily="18" charset="0"/>
              </a:rPr>
              <a:t>vrednost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kojom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dodatno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ojačava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lozinka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tačnije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eliminišu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neke</a:t>
            </a:r>
            <a:r>
              <a:rPr lang="en-US" sz="2100" dirty="0" smtClean="0">
                <a:latin typeface="Bookman Old Style" pitchFamily="18" charset="0"/>
              </a:rPr>
              <a:t>   </a:t>
            </a:r>
            <a:r>
              <a:rPr lang="en-US" sz="2100" dirty="0" err="1" smtClean="0">
                <a:latin typeface="Bookman Old Style" pitchFamily="18" charset="0"/>
              </a:rPr>
              <a:t>vrste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napada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onemogućava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probijanje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lozinki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osnovu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njihovih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vrednosti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iz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baze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podataka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Moodle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bazi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čuva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lozinke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hešovanom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obliku</a:t>
            </a:r>
            <a:r>
              <a:rPr lang="en-US" sz="2100" dirty="0" smtClean="0">
                <a:latin typeface="Bookman Old Style" pitchFamily="18" charset="0"/>
              </a:rPr>
              <a:t>. </a:t>
            </a:r>
            <a:r>
              <a:rPr lang="en-US" sz="2100" dirty="0" err="1" smtClean="0">
                <a:latin typeface="Bookman Old Style" pitchFamily="18" charset="0"/>
              </a:rPr>
              <a:t>Bez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saltinga</a:t>
            </a:r>
            <a:r>
              <a:rPr lang="en-US" sz="2100" dirty="0" smtClean="0">
                <a:latin typeface="Bookman Old Style" pitchFamily="18" charset="0"/>
              </a:rPr>
              <a:t>,  </a:t>
            </a:r>
            <a:r>
              <a:rPr lang="en-US" sz="2100" dirty="0" err="1" smtClean="0">
                <a:latin typeface="Bookman Old Style" pitchFamily="18" charset="0"/>
              </a:rPr>
              <a:t>po</a:t>
            </a:r>
            <a:r>
              <a:rPr lang="en-US" sz="2100" dirty="0" smtClean="0">
                <a:latin typeface="Bookman Old Style" pitchFamily="18" charset="0"/>
              </a:rPr>
              <a:t>  </a:t>
            </a:r>
            <a:r>
              <a:rPr lang="en-US" sz="2100" dirty="0" err="1" smtClean="0">
                <a:latin typeface="Bookman Old Style" pitchFamily="18" charset="0"/>
              </a:rPr>
              <a:t>prijavi</a:t>
            </a:r>
            <a:r>
              <a:rPr lang="en-US" sz="2100" dirty="0" smtClean="0">
                <a:latin typeface="Bookman Old Style" pitchFamily="18" charset="0"/>
              </a:rPr>
              <a:t>,  </a:t>
            </a:r>
            <a:r>
              <a:rPr lang="en-US" sz="2100" dirty="0" err="1" smtClean="0">
                <a:latin typeface="Bookman Old Style" pitchFamily="18" charset="0"/>
              </a:rPr>
              <a:t>lozinka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koju</a:t>
            </a:r>
            <a:r>
              <a:rPr lang="en-US" sz="2100" dirty="0" smtClean="0">
                <a:latin typeface="Bookman Old Style" pitchFamily="18" charset="0"/>
              </a:rPr>
              <a:t>  je </a:t>
            </a:r>
            <a:r>
              <a:rPr lang="en-US" sz="2100" dirty="0" err="1" smtClean="0">
                <a:latin typeface="Bookman Old Style" pitchFamily="18" charset="0"/>
              </a:rPr>
              <a:t>uneo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korisnik</a:t>
            </a:r>
            <a:r>
              <a:rPr lang="en-US" sz="2100" dirty="0" smtClean="0">
                <a:latin typeface="Bookman Old Style" pitchFamily="18" charset="0"/>
              </a:rPr>
              <a:t>, </a:t>
            </a:r>
            <a:r>
              <a:rPr lang="en-US" sz="2100" dirty="0" err="1" smtClean="0">
                <a:latin typeface="Bookman Old Style" pitchFamily="18" charset="0"/>
              </a:rPr>
              <a:t>biva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pretvorena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heš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upoređena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zapisom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bazu</a:t>
            </a:r>
            <a:r>
              <a:rPr lang="en-US" sz="2100" dirty="0" smtClean="0">
                <a:latin typeface="Bookman Old Style" pitchFamily="18" charset="0"/>
              </a:rPr>
              <a:t>.</a:t>
            </a:r>
            <a:r>
              <a:rPr lang="en-US" sz="2400" dirty="0" smtClean="0"/>
              <a:t> </a:t>
            </a:r>
            <a:r>
              <a:rPr lang="en-US" sz="2100" dirty="0" smtClean="0">
                <a:latin typeface="Bookman Old Style" pitchFamily="18" charset="0"/>
              </a:rPr>
              <a:t>Password salt je string </a:t>
            </a:r>
            <a:r>
              <a:rPr lang="en-US" sz="2100" dirty="0" err="1" smtClean="0">
                <a:latin typeface="Bookman Old Style" pitchFamily="18" charset="0"/>
              </a:rPr>
              <a:t>koji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čuva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fajlu</a:t>
            </a:r>
            <a:r>
              <a:rPr lang="en-US" sz="2100" dirty="0" smtClean="0">
                <a:latin typeface="Bookman Old Style" pitchFamily="18" charset="0"/>
              </a:rPr>
              <a:t> config.php </a:t>
            </a:r>
            <a:r>
              <a:rPr lang="en-US" sz="2100" dirty="0" err="1" smtClean="0">
                <a:latin typeface="Bookman Old Style" pitchFamily="18" charset="0"/>
              </a:rPr>
              <a:t>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koji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dodaje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hešu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lozinke</a:t>
            </a:r>
            <a:r>
              <a:rPr lang="en-US" sz="2100" dirty="0" smtClean="0">
                <a:latin typeface="Bookman Old Style" pitchFamily="18" charset="0"/>
              </a:rPr>
              <a:t>, a </a:t>
            </a:r>
            <a:r>
              <a:rPr lang="en-US" sz="2100" dirty="0" err="1" smtClean="0">
                <a:latin typeface="Bookman Old Style" pitchFamily="18" charset="0"/>
              </a:rPr>
              <a:t>tek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onda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vrši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poređenje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sa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zapisom</a:t>
            </a:r>
            <a:r>
              <a:rPr lang="en-US" sz="2100" dirty="0" smtClean="0">
                <a:latin typeface="Bookman Old Style" pitchFamily="18" charset="0"/>
              </a:rPr>
              <a:t> u </a:t>
            </a:r>
            <a:r>
              <a:rPr lang="en-US" sz="2100" dirty="0" err="1" smtClean="0">
                <a:latin typeface="Bookman Old Style" pitchFamily="18" charset="0"/>
              </a:rPr>
              <a:t>bazi</a:t>
            </a:r>
            <a:r>
              <a:rPr lang="en-US" sz="2100" dirty="0" smtClean="0">
                <a:latin typeface="Bookman Old Style" pitchFamily="18" charset="0"/>
              </a:rPr>
              <a:t>. Na </a:t>
            </a:r>
            <a:r>
              <a:rPr lang="en-US" sz="2100" dirty="0" err="1" smtClean="0">
                <a:latin typeface="Bookman Old Style" pitchFamily="18" charset="0"/>
              </a:rPr>
              <a:t>taj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način</a:t>
            </a:r>
            <a:r>
              <a:rPr lang="en-US" sz="2100" dirty="0" smtClean="0">
                <a:latin typeface="Bookman Old Style" pitchFamily="18" charset="0"/>
              </a:rPr>
              <a:t> se </a:t>
            </a:r>
            <a:r>
              <a:rPr lang="en-US" sz="2100" dirty="0" err="1" smtClean="0">
                <a:latin typeface="Bookman Old Style" pitchFamily="18" charset="0"/>
              </a:rPr>
              <a:t>iz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baze</a:t>
            </a:r>
            <a:r>
              <a:rPr lang="en-US" sz="2100" dirty="0" smtClean="0">
                <a:latin typeface="Bookman Old Style" pitchFamily="18" charset="0"/>
              </a:rPr>
              <a:t> ne </a:t>
            </a:r>
            <a:r>
              <a:rPr lang="en-US" sz="2100" dirty="0" err="1" smtClean="0">
                <a:latin typeface="Bookman Old Style" pitchFamily="18" charset="0"/>
              </a:rPr>
              <a:t>mogu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koji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način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dobiti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originalne</a:t>
            </a:r>
            <a:r>
              <a:rPr lang="en-US" sz="2100" dirty="0" smtClean="0">
                <a:latin typeface="Bookman Old Style" pitchFamily="18" charset="0"/>
              </a:rPr>
              <a:t> </a:t>
            </a:r>
            <a:r>
              <a:rPr lang="en-US" sz="2100" dirty="0" err="1" smtClean="0">
                <a:latin typeface="Bookman Old Style" pitchFamily="18" charset="0"/>
              </a:rPr>
              <a:t>lozinke</a:t>
            </a:r>
            <a:r>
              <a:rPr lang="en-US" sz="2400" dirty="0" smtClean="0"/>
              <a:t>.</a:t>
            </a:r>
            <a:endParaRPr lang="en-U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sr-Latn-RS" sz="2100" dirty="0" smtClean="0">
              <a:latin typeface="Bookman Old Style" pitchFamily="18" charset="0"/>
            </a:endParaRPr>
          </a:p>
          <a:p>
            <a:pPr algn="just">
              <a:buFontTx/>
              <a:buNone/>
              <a:defRPr/>
            </a:pPr>
            <a:endParaRPr lang="en-US" sz="2100" dirty="0">
              <a:latin typeface="Bookman Old Style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8625" y="482204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Pregled parametra sigurnosti sistema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1206</Words>
  <Application>Microsoft Office PowerPoint</Application>
  <PresentationFormat>On-screen Show (16:9)</PresentationFormat>
  <Paragraphs>61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Bezbednost LMS </vt:lpstr>
      <vt:lpstr>Bezbednost LMS </vt:lpstr>
      <vt:lpstr>Pregled bezbednosti sistema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Pregled parametra sigurnosti sistema  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Win7</cp:lastModifiedBy>
  <cp:revision>172</cp:revision>
  <dcterms:created xsi:type="dcterms:W3CDTF">2013-08-21T19:17:07Z</dcterms:created>
  <dcterms:modified xsi:type="dcterms:W3CDTF">2019-04-10T16:54:46Z</dcterms:modified>
</cp:coreProperties>
</file>