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96" r:id="rId2"/>
    <p:sldId id="605" r:id="rId3"/>
    <p:sldId id="903" r:id="rId4"/>
    <p:sldId id="879" r:id="rId5"/>
    <p:sldId id="916" r:id="rId6"/>
    <p:sldId id="904" r:id="rId7"/>
    <p:sldId id="905" r:id="rId8"/>
    <p:sldId id="900" r:id="rId9"/>
    <p:sldId id="906" r:id="rId10"/>
    <p:sldId id="909" r:id="rId11"/>
    <p:sldId id="911" r:id="rId12"/>
    <p:sldId id="914" r:id="rId13"/>
    <p:sldId id="912" r:id="rId14"/>
    <p:sldId id="915" r:id="rId15"/>
    <p:sldId id="820" r:id="rId16"/>
    <p:sldId id="913" r:id="rId17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E9FE22-8B95-42D3-AD61-E08F0070C108}">
          <p14:sldIdLst>
            <p14:sldId id="596"/>
            <p14:sldId id="605"/>
            <p14:sldId id="903"/>
            <p14:sldId id="879"/>
            <p14:sldId id="916"/>
            <p14:sldId id="904"/>
            <p14:sldId id="905"/>
            <p14:sldId id="900"/>
            <p14:sldId id="906"/>
            <p14:sldId id="909"/>
            <p14:sldId id="911"/>
            <p14:sldId id="914"/>
            <p14:sldId id="912"/>
            <p14:sldId id="915"/>
            <p14:sldId id="820"/>
            <p14:sldId id="9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249">
          <p15:clr>
            <a:srgbClr val="A4A3A4"/>
          </p15:clr>
        </p15:guide>
        <p15:guide id="2" orient="horz" pos="360" userDrawn="1">
          <p15:clr>
            <a:srgbClr val="A4A3A4"/>
          </p15:clr>
        </p15:guide>
        <p15:guide id="3" pos="7678" userDrawn="1">
          <p15:clr>
            <a:srgbClr val="A4A3A4"/>
          </p15:clr>
        </p15:guide>
        <p15:guide id="4" pos="910" userDrawn="1">
          <p15:clr>
            <a:srgbClr val="A4A3A4"/>
          </p15:clr>
        </p15:guide>
        <p15:guide id="5" pos="14446" userDrawn="1">
          <p15:clr>
            <a:srgbClr val="A4A3A4"/>
          </p15:clr>
        </p15:guide>
        <p15:guide id="6" orient="horz" pos="4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AC40"/>
    <a:srgbClr val="AE2A25"/>
    <a:srgbClr val="7DB225"/>
    <a:srgbClr val="000000"/>
    <a:srgbClr val="0A46A4"/>
    <a:srgbClr val="1A9497"/>
    <a:srgbClr val="27C360"/>
    <a:srgbClr val="384558"/>
    <a:srgbClr val="2C3744"/>
    <a:srgbClr val="06B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91" autoAdjust="0"/>
  </p:normalViewPr>
  <p:slideViewPr>
    <p:cSldViewPr snapToGrid="0" snapToObjects="1">
      <p:cViewPr varScale="1">
        <p:scale>
          <a:sx n="41" d="100"/>
          <a:sy n="41" d="100"/>
        </p:scale>
        <p:origin x="96" y="264"/>
      </p:cViewPr>
      <p:guideLst>
        <p:guide orient="horz" pos="8249"/>
        <p:guide orient="horz" pos="360"/>
        <p:guide pos="7678"/>
        <p:guide pos="910"/>
        <p:guide pos="14446"/>
        <p:guide orient="horz" pos="4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8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06200-23DF-4027-8944-87F3F99C9743}" type="doc">
      <dgm:prSet loTypeId="urn:microsoft.com/office/officeart/2009/3/layout/DescendingProcess" loCatId="process" qsTypeId="urn:microsoft.com/office/officeart/2005/8/quickstyle/3d3" qsCatId="3D" csTypeId="urn:microsoft.com/office/officeart/2005/8/colors/accent1_2" csCatId="accent1" phldr="1"/>
      <dgm:spPr/>
    </dgm:pt>
    <dgm:pt modelId="{EFE32448-7933-4D29-B1D8-A7B1E4A7384C}" type="pres">
      <dgm:prSet presAssocID="{B4506200-23DF-4027-8944-87F3F99C9743}" presName="Name0" presStyleCnt="0">
        <dgm:presLayoutVars>
          <dgm:chMax val="7"/>
          <dgm:chPref val="5"/>
        </dgm:presLayoutVars>
      </dgm:prSet>
      <dgm:spPr/>
    </dgm:pt>
  </dgm:ptLst>
  <dgm:cxnLst>
    <dgm:cxn modelId="{49190BB2-5CA6-4B84-9010-11451F7D36AF}" type="presOf" srcId="{B4506200-23DF-4027-8944-87F3F99C9743}" destId="{EFE32448-7933-4D29-B1D8-A7B1E4A7384C}" srcOrd="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2661D-A3F1-4C36-A25D-DF40FB19204D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E3EA0-5539-4752-8392-E23655744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846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5/7/2019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1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8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lients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66847" y="3343138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96240" y="3343138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760861" y="3343138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084877" y="3343138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66847" y="5936179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96240" y="5936179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760861" y="5936179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8084877" y="5936179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666847" y="8555682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396240" y="8555682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2760861" y="8555682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8084877" y="8555682"/>
            <a:ext cx="4630133" cy="20903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426546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" y="3121644"/>
            <a:ext cx="24439600" cy="636880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854867" y="3764006"/>
            <a:ext cx="9121014" cy="5465258"/>
          </a:xfrm>
          <a:noFill/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3741604" y="3617049"/>
            <a:ext cx="7138858" cy="4518612"/>
          </a:xfrm>
          <a:noFill/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452340" y="3673514"/>
            <a:ext cx="7138858" cy="4392874"/>
          </a:xfrm>
          <a:noFill/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144061" y="5628837"/>
            <a:ext cx="3229439" cy="4187306"/>
          </a:xfrm>
          <a:noFill/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0069304" y="3915515"/>
            <a:ext cx="4338322" cy="7660560"/>
          </a:xfrm>
          <a:noFill/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-18288" y="3209115"/>
            <a:ext cx="24395938" cy="7458886"/>
          </a:xfrm>
          <a:noFill/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79234" y="818652"/>
            <a:ext cx="738273" cy="553961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400" b="1" smtClean="0">
                <a:solidFill>
                  <a:schemeClr val="tx1"/>
                </a:solidFill>
                <a:latin typeface="Lato Light"/>
                <a:cs typeface="Lato Light"/>
              </a:rPr>
              <a:pPr algn="ctr"/>
              <a:t>‹#›</a:t>
            </a:fld>
            <a:endParaRPr lang="id-ID" sz="24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708637" y="751014"/>
            <a:ext cx="687533" cy="687533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96805" y="0"/>
            <a:ext cx="3611504" cy="2777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2" r:id="rId2"/>
    <p:sldLayoutId id="2147483968" r:id="rId3"/>
    <p:sldLayoutId id="2147483993" r:id="rId4"/>
    <p:sldLayoutId id="2147484027" r:id="rId5"/>
    <p:sldLayoutId id="2147484028" r:id="rId6"/>
    <p:sldLayoutId id="2147484035" r:id="rId7"/>
    <p:sldLayoutId id="2147484036" r:id="rId8"/>
    <p:sldLayoutId id="2147484038" r:id="rId9"/>
    <p:sldLayoutId id="2147484042" r:id="rId10"/>
  </p:sldLayoutIdLst>
  <mc:AlternateContent xmlns:mc="http://schemas.openxmlformats.org/markup-compatibility/2006" xmlns:p14="http://schemas.microsoft.com/office/powerpoint/2010/main">
    <mc:Choice Requires="p14">
      <p:transition p14:dur="10" advTm="8000">
        <p14:prism dir="d"/>
      </p:transition>
    </mc:Choice>
    <mc:Fallback xmlns="">
      <p:transition advTm="8000">
        <p:fade/>
      </p:transition>
    </mc:Fallback>
  </mc:AlternateContent>
  <p:hf hdr="0" ftr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Light"/>
          <a:ea typeface="+mj-ea"/>
          <a:cs typeface="Lato Light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0"/>
            <a:ext cx="24417494" cy="13716000"/>
          </a:xfrm>
        </p:spPr>
      </p:pic>
      <p:sp>
        <p:nvSpPr>
          <p:cNvPr id="7" name="Rectangle 6"/>
          <p:cNvSpPr/>
          <p:nvPr/>
        </p:nvSpPr>
        <p:spPr>
          <a:xfrm>
            <a:off x="-3176" y="0"/>
            <a:ext cx="24380826" cy="13716000"/>
          </a:xfrm>
          <a:prstGeom prst="rect">
            <a:avLst/>
          </a:prstGeom>
          <a:solidFill>
            <a:srgbClr val="2C3744">
              <a:alpha val="8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405928" y="8233041"/>
            <a:ext cx="19562618" cy="3379906"/>
            <a:chOff x="5536721" y="4795509"/>
            <a:chExt cx="13346795" cy="3379906"/>
          </a:xfrm>
        </p:grpSpPr>
        <p:sp>
          <p:nvSpPr>
            <p:cNvPr id="8" name="TextBox 7"/>
            <p:cNvSpPr txBox="1"/>
            <p:nvPr/>
          </p:nvSpPr>
          <p:spPr>
            <a:xfrm>
              <a:off x="5536721" y="4795509"/>
              <a:ext cx="13346795" cy="2259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r-Cyrl-R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Black"/>
                  <a:cs typeface="Lato Black"/>
                </a:rPr>
                <a:t>Висока техничка школа</a:t>
              </a:r>
              <a:br>
                <a:rPr lang="sr-Cyrl-R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Black"/>
                  <a:cs typeface="Lato Black"/>
                </a:rPr>
              </a:br>
              <a:r>
                <a:rPr lang="sr-Cyrl-R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Black"/>
                  <a:cs typeface="Lato Black"/>
                </a:rPr>
                <a:t>струковних студија</a:t>
              </a:r>
              <a:endPara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cs typeface="Lato Blac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35624" y="7344418"/>
              <a:ext cx="51489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sr-Cyrl-R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 Light"/>
                  <a:cs typeface="Lato Light"/>
                </a:rPr>
                <a:t>КРАГУЈЕВАЦ</a:t>
              </a:r>
              <a:endPara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/>
                <a:cs typeface="Lato Ligh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226" y="392501"/>
            <a:ext cx="4844242" cy="456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293961" y="6134725"/>
            <a:ext cx="217897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8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Привредно инжењерство - машинство</a:t>
            </a:r>
            <a:endParaRPr lang="en-US" sz="8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3758" y="11902776"/>
            <a:ext cx="9181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</a:rPr>
              <a:t>Дан отворених врата април 2019. године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5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dir="u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99653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dirty="0">
                <a:ln/>
                <a:solidFill>
                  <a:schemeClr val="accent3"/>
                </a:solidFill>
              </a:rPr>
              <a:t>Савремена лабораторијска учила</a:t>
            </a:r>
            <a:endParaRPr lang="en-US" sz="8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89" y="4930002"/>
            <a:ext cx="10764980" cy="7176653"/>
          </a:xfrm>
          <a:prstGeom prst="rect">
            <a:avLst/>
          </a:prstGeom>
        </p:spPr>
      </p:pic>
      <p:pic>
        <p:nvPicPr>
          <p:cNvPr id="2" name="Action 7-5-2019- 11-03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9101" y="5505497"/>
            <a:ext cx="11124299" cy="60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99653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dirty="0" smtClean="0">
                <a:ln/>
                <a:solidFill>
                  <a:schemeClr val="accent3"/>
                </a:solidFill>
              </a:rPr>
              <a:t>Савремена </a:t>
            </a:r>
            <a:r>
              <a:rPr lang="sr-Cyrl-RS" sz="8000" b="1" dirty="0">
                <a:ln/>
                <a:solidFill>
                  <a:schemeClr val="accent3"/>
                </a:solidFill>
              </a:rPr>
              <a:t>л</a:t>
            </a:r>
            <a:r>
              <a:rPr lang="sr-Cyrl-RS" sz="8000" b="1" dirty="0" smtClean="0">
                <a:ln/>
                <a:solidFill>
                  <a:schemeClr val="accent3"/>
                </a:solidFill>
              </a:rPr>
              <a:t>абораторијска учила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26" y="4434587"/>
            <a:ext cx="9144000" cy="6096000"/>
          </a:xfrm>
          <a:prstGeom prst="rect">
            <a:avLst/>
          </a:prstGeom>
        </p:spPr>
      </p:pic>
      <p:pic>
        <p:nvPicPr>
          <p:cNvPr id="7" name="Слика 10">
            <a:extLst>
              <a:ext uri="{FF2B5EF4-FFF2-40B4-BE49-F238E27FC236}">
                <a16:creationId xmlns:a16="http://schemas.microsoft.com/office/drawing/2014/main" id="{6DEFAC60-3764-4BC5-86E8-41571F7FB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8884" y="265059"/>
            <a:ext cx="4357287" cy="6158000"/>
          </a:xfrm>
          <a:prstGeom prst="rect">
            <a:avLst/>
          </a:prstGeom>
        </p:spPr>
      </p:pic>
      <p:pic>
        <p:nvPicPr>
          <p:cNvPr id="8" name="Slika 20">
            <a:extLst>
              <a:ext uri="{FF2B5EF4-FFF2-40B4-BE49-F238E27FC236}">
                <a16:creationId xmlns:a16="http://schemas.microsoft.com/office/drawing/2014/main" id="{A0D149AB-CE6A-4FA6-86FA-546086B89835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84" y="9558356"/>
            <a:ext cx="4798080" cy="359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Слика 9">
            <a:extLst>
              <a:ext uri="{FF2B5EF4-FFF2-40B4-BE49-F238E27FC236}">
                <a16:creationId xmlns:a16="http://schemas.microsoft.com/office/drawing/2014/main" id="{B520CEAC-14A1-4EFF-BB7B-2FB43D56D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69" y="9189668"/>
            <a:ext cx="7822610" cy="4129935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16779488">
            <a:off x="13676460" y="2463001"/>
            <a:ext cx="6716243" cy="5514876"/>
          </a:xfrm>
          <a:prstGeom prst="arc">
            <a:avLst>
              <a:gd name="adj1" fmla="val 16950875"/>
              <a:gd name="adj2" fmla="val 704134"/>
            </a:avLst>
          </a:prstGeom>
          <a:noFill/>
          <a:ln w="3619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5852710">
            <a:off x="7749080" y="8350854"/>
            <a:ext cx="4872179" cy="3561054"/>
          </a:xfrm>
          <a:prstGeom prst="arc">
            <a:avLst>
              <a:gd name="adj1" fmla="val 16950875"/>
              <a:gd name="adj2" fmla="val 704134"/>
            </a:avLst>
          </a:prstGeom>
          <a:noFill/>
          <a:ln w="3619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21182349" y="6987838"/>
            <a:ext cx="846377" cy="2201829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ction 7-5-2019- 14-39-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583" y="4247004"/>
            <a:ext cx="7622985" cy="4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99653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dirty="0">
                <a:ln/>
                <a:solidFill>
                  <a:schemeClr val="accent3"/>
                </a:solidFill>
              </a:rPr>
              <a:t>Савремена лабораторијска учила</a:t>
            </a:r>
            <a:endParaRPr lang="en-US" sz="8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" name="0-02-05-83a5876b864f6b4aea4debeae431e41c9019af94963a2d4db5b1894c558939b2_bb65eb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71"/>
          <a:stretch/>
        </p:blipFill>
        <p:spPr>
          <a:xfrm rot="16200000">
            <a:off x="11778046" y="5333334"/>
            <a:ext cx="9576530" cy="6418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5" y="4753896"/>
            <a:ext cx="10788446" cy="71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99653"/>
            <a:ext cx="122474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dirty="0" smtClean="0">
                <a:ln/>
                <a:solidFill>
                  <a:schemeClr val="accent3"/>
                </a:solidFill>
              </a:rPr>
              <a:t>Активности студената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5" y="7915155"/>
            <a:ext cx="6858594" cy="514547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26940" t="24740" r="26208" b="17969"/>
          <a:stretch>
            <a:fillRect/>
          </a:stretch>
        </p:blipFill>
        <p:spPr bwMode="auto">
          <a:xfrm>
            <a:off x="8506690" y="3098223"/>
            <a:ext cx="748145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l="26940" t="20573" r="26208" b="16927"/>
          <a:stretch>
            <a:fillRect/>
          </a:stretch>
        </p:blipFill>
        <p:spPr bwMode="auto">
          <a:xfrm>
            <a:off x="16888691" y="277091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756" t="21401" r="2059" b="17614"/>
          <a:stretch/>
        </p:blipFill>
        <p:spPr>
          <a:xfrm>
            <a:off x="15046036" y="8567472"/>
            <a:ext cx="8700655" cy="47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99653"/>
            <a:ext cx="122474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dirty="0" smtClean="0">
                <a:ln/>
                <a:solidFill>
                  <a:schemeClr val="accent3"/>
                </a:solidFill>
              </a:rPr>
              <a:t>Студентски излети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2" descr="C:\Users\Ing Sasa\Desktop\13254421_977268375661523_120823063711313002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55128" y="0"/>
            <a:ext cx="5143500" cy="9144000"/>
          </a:xfrm>
          <a:prstGeom prst="rect">
            <a:avLst/>
          </a:prstGeom>
          <a:noFill/>
        </p:spPr>
      </p:pic>
      <p:pic>
        <p:nvPicPr>
          <p:cNvPr id="5" name="Picture 5" descr="C:\Users\Ing Sasa\Desktop\13177629_10206537809425935_258993100049488758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0315" y="2523092"/>
            <a:ext cx="8283388" cy="465940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209" y="7593902"/>
            <a:ext cx="4129698" cy="6194547"/>
          </a:xfrm>
          <a:prstGeom prst="rect">
            <a:avLst/>
          </a:prstGeom>
        </p:spPr>
      </p:pic>
      <p:pic>
        <p:nvPicPr>
          <p:cNvPr id="7" name="Picture Placeholder 6" descr="C:\Users\Ing Sasa\Desktop\13151712_1116946978346539_2194881266841102030_n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/>
          <a:srcRect t="21924" b="21924"/>
          <a:stretch>
            <a:fillRect/>
          </a:stretch>
        </p:blipFill>
        <p:spPr bwMode="auto">
          <a:xfrm>
            <a:off x="438163" y="7523564"/>
            <a:ext cx="10707035" cy="6012217"/>
          </a:xfrm>
          <a:prstGeom prst="rect">
            <a:avLst/>
          </a:prstGeom>
          <a:noFill/>
        </p:spPr>
      </p:pic>
      <p:pic>
        <p:nvPicPr>
          <p:cNvPr id="9" name="Picture 7" descr="C:\Users\Ing Sasa\Desktop\10363927_462403780528951_757488405968991424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217" y="2523092"/>
            <a:ext cx="3221673" cy="4817455"/>
          </a:xfrm>
          <a:prstGeom prst="rect">
            <a:avLst/>
          </a:prstGeom>
          <a:noFill/>
        </p:spPr>
      </p:pic>
      <p:pic>
        <p:nvPicPr>
          <p:cNvPr id="10" name="Picture 3" descr="C:\Users\Ing Sasa\Desktop\15380459_1711423019172725_510414221788271663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78878" y="9478131"/>
            <a:ext cx="6096000" cy="405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8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631074" y="956606"/>
            <a:ext cx="9115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sr-Cyrl-RS" sz="6000" dirty="0">
                <a:solidFill>
                  <a:schemeClr val="tx2"/>
                </a:solidFill>
                <a:latin typeface="Lato Black"/>
                <a:cs typeface="Lato Black"/>
              </a:rPr>
              <a:t>САРАДЊЕ И ЧЛАНСТВА</a:t>
            </a:r>
            <a:endParaRPr lang="en-US" sz="6000" dirty="0">
              <a:solidFill>
                <a:schemeClr val="tx2"/>
              </a:solidFill>
              <a:latin typeface="Lato Black"/>
              <a:cs typeface="Lato Black"/>
            </a:endParaRPr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3839"/>
          <a:stretch>
            <a:fillRect/>
          </a:stretch>
        </p:blipFill>
        <p:spPr>
          <a:xfrm>
            <a:off x="18084877" y="2739290"/>
            <a:ext cx="4630133" cy="2090310"/>
          </a:xfrm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6174"/>
          <a:stretch>
            <a:fillRect/>
          </a:stretch>
        </p:blipFill>
        <p:spPr>
          <a:xfrm>
            <a:off x="18084877" y="5332331"/>
            <a:ext cx="4630133" cy="2090310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682" y="7951834"/>
            <a:ext cx="2133261" cy="2090310"/>
          </a:xfrm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19901"/>
          <a:stretch>
            <a:fillRect/>
          </a:stretch>
        </p:blipFill>
        <p:spPr>
          <a:xfrm>
            <a:off x="12760861" y="7951834"/>
            <a:ext cx="4630133" cy="2090310"/>
          </a:xfrm>
        </p:spPr>
      </p:pic>
      <p:pic>
        <p:nvPicPr>
          <p:cNvPr id="26" name="Picture Placeholder 25"/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861" y="5398844"/>
            <a:ext cx="4630133" cy="1957283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6523"/>
          <a:stretch>
            <a:fillRect/>
          </a:stretch>
        </p:blipFill>
        <p:spPr>
          <a:xfrm>
            <a:off x="1666847" y="5332331"/>
            <a:ext cx="4630133" cy="209031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1" b="11301"/>
          <a:stretch>
            <a:fillRect/>
          </a:stretch>
        </p:blipFill>
        <p:spPr>
          <a:xfrm>
            <a:off x="1666847" y="2739290"/>
            <a:ext cx="4630133" cy="2090310"/>
          </a:xfrm>
        </p:spPr>
      </p:pic>
      <p:pic>
        <p:nvPicPr>
          <p:cNvPr id="15" name="Picture Placeholder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028" y="8184171"/>
            <a:ext cx="3183847" cy="16256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6" name="Picture Placeholder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47" y="10795878"/>
            <a:ext cx="5634049" cy="1489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3" name="Picture Placeholder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37" y="10534124"/>
            <a:ext cx="2666357" cy="2622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69617" t="38069" r="8448" b="44507"/>
          <a:stretch/>
        </p:blipFill>
        <p:spPr>
          <a:xfrm>
            <a:off x="1461312" y="10481121"/>
            <a:ext cx="4761477" cy="2126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/>
          <a:srcRect l="39802" t="43370" r="39114" b="44347"/>
          <a:stretch/>
        </p:blipFill>
        <p:spPr>
          <a:xfrm>
            <a:off x="7396239" y="5687870"/>
            <a:ext cx="4630133" cy="1516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66635" t="50189" r="7170" b="34659"/>
          <a:stretch/>
        </p:blipFill>
        <p:spPr>
          <a:xfrm>
            <a:off x="6814317" y="8232950"/>
            <a:ext cx="5212056" cy="1694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/>
          <a:srcRect l="9987" t="44128" r="69356" b="42993"/>
          <a:stretch/>
        </p:blipFill>
        <p:spPr>
          <a:xfrm>
            <a:off x="1461312" y="8232949"/>
            <a:ext cx="4835668" cy="1694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/>
          <a:srcRect l="40867" t="39583" r="38050" b="46023"/>
          <a:stretch/>
        </p:blipFill>
        <p:spPr>
          <a:xfrm>
            <a:off x="7200636" y="2739290"/>
            <a:ext cx="4825736" cy="1852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/>
          <a:srcRect l="7645" t="41477" r="66800" b="47159"/>
          <a:stretch/>
        </p:blipFill>
        <p:spPr>
          <a:xfrm>
            <a:off x="16746711" y="10803674"/>
            <a:ext cx="5925514" cy="1481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/>
          <a:srcRect l="42997" t="42614" r="42521" b="34659"/>
          <a:stretch/>
        </p:blipFill>
        <p:spPr>
          <a:xfrm>
            <a:off x="13682921" y="2261452"/>
            <a:ext cx="3063790" cy="270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72145" y="3329020"/>
            <a:ext cx="1997825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5400" b="1" dirty="0" smtClean="0">
                <a:ln/>
                <a:solidFill>
                  <a:schemeClr val="accent3"/>
                </a:solidFill>
              </a:rPr>
              <a:t>Висока техничка школа струковних студија</a:t>
            </a:r>
          </a:p>
          <a:p>
            <a:pPr algn="ctr"/>
            <a:r>
              <a:rPr lang="sr-Cyrl-RS" sz="5400" b="1" cap="none" spc="0" dirty="0" smtClean="0">
                <a:ln/>
                <a:solidFill>
                  <a:schemeClr val="accent3"/>
                </a:solidFill>
                <a:effectLst/>
              </a:rPr>
              <a:t>Крагујевац</a:t>
            </a:r>
          </a:p>
          <a:p>
            <a:pPr algn="ctr"/>
            <a:endParaRPr lang="sr-Cyrl-RS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vts.edu.rs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46478" y="1009751"/>
            <a:ext cx="90295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ДОБРО ДОШЛИ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2000"/>
            <a:ext cx="24377651" cy="91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3419725"/>
            <a:ext cx="24377650" cy="6316547"/>
          </a:xfrm>
        </p:spPr>
      </p:sp>
      <p:sp>
        <p:nvSpPr>
          <p:cNvPr id="35" name="Rectangle 34"/>
          <p:cNvSpPr/>
          <p:nvPr/>
        </p:nvSpPr>
        <p:spPr>
          <a:xfrm>
            <a:off x="0" y="3419724"/>
            <a:ext cx="24377655" cy="6316548"/>
          </a:xfrm>
          <a:prstGeom prst="rect">
            <a:avLst/>
          </a:prstGeom>
          <a:solidFill>
            <a:srgbClr val="38455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11904369" y="4065390"/>
            <a:ext cx="0" cy="43133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30"/>
          <p:cNvSpPr txBox="1">
            <a:spLocks noChangeArrowheads="1"/>
          </p:cNvSpPr>
          <p:nvPr/>
        </p:nvSpPr>
        <p:spPr bwMode="auto">
          <a:xfrm>
            <a:off x="8039543" y="5847964"/>
            <a:ext cx="356055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Виша техничка школа у Крагујевцу основана је 1959. године.</a:t>
            </a:r>
            <a:endParaRPr lang="en-US" sz="28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87" name="TextBox 31"/>
          <p:cNvSpPr txBox="1">
            <a:spLocks noChangeArrowheads="1"/>
          </p:cNvSpPr>
          <p:nvPr/>
        </p:nvSpPr>
        <p:spPr bwMode="auto">
          <a:xfrm>
            <a:off x="8063978" y="4788873"/>
            <a:ext cx="3511681" cy="7848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Cyrl-RS" sz="4500" b="1" dirty="0">
                <a:solidFill>
                  <a:schemeClr val="bg1"/>
                </a:solidFill>
                <a:latin typeface="Calibri"/>
                <a:cs typeface="Calibri"/>
              </a:rPr>
              <a:t>Оснивање</a:t>
            </a:r>
            <a:endParaRPr lang="id-ID" sz="4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8297403" y="5652108"/>
            <a:ext cx="3044831" cy="3291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>
              <a:latin typeface="Lato Light"/>
              <a:cs typeface="Lato Light"/>
            </a:endParaRPr>
          </a:p>
        </p:txBody>
      </p:sp>
      <p:sp>
        <p:nvSpPr>
          <p:cNvPr id="47" name="Freeform 9"/>
          <p:cNvSpPr>
            <a:spLocks/>
          </p:cNvSpPr>
          <p:nvPr/>
        </p:nvSpPr>
        <p:spPr bwMode="auto">
          <a:xfrm>
            <a:off x="9513187" y="3988330"/>
            <a:ext cx="613263" cy="738585"/>
          </a:xfrm>
          <a:custGeom>
            <a:avLst/>
            <a:gdLst>
              <a:gd name="T0" fmla="*/ 437 w 1456"/>
              <a:gd name="T1" fmla="*/ 134 h 1648"/>
              <a:gd name="T2" fmla="*/ 437 w 1456"/>
              <a:gd name="T3" fmla="*/ 890 h 1648"/>
              <a:gd name="T4" fmla="*/ 155 w 1456"/>
              <a:gd name="T5" fmla="*/ 744 h 1648"/>
              <a:gd name="T6" fmla="*/ 112 w 1456"/>
              <a:gd name="T7" fmla="*/ 995 h 1648"/>
              <a:gd name="T8" fmla="*/ 533 w 1456"/>
              <a:gd name="T9" fmla="*/ 1648 h 1648"/>
              <a:gd name="T10" fmla="*/ 1271 w 1456"/>
              <a:gd name="T11" fmla="*/ 1648 h 1648"/>
              <a:gd name="T12" fmla="*/ 1437 w 1456"/>
              <a:gd name="T13" fmla="*/ 893 h 1648"/>
              <a:gd name="T14" fmla="*/ 1273 w 1456"/>
              <a:gd name="T15" fmla="*/ 571 h 1648"/>
              <a:gd name="T16" fmla="*/ 1292 w 1456"/>
              <a:gd name="T17" fmla="*/ 624 h 1648"/>
              <a:gd name="T18" fmla="*/ 1261 w 1456"/>
              <a:gd name="T19" fmla="*/ 681 h 1648"/>
              <a:gd name="T20" fmla="*/ 1205 w 1456"/>
              <a:gd name="T21" fmla="*/ 651 h 1648"/>
              <a:gd name="T22" fmla="*/ 1186 w 1456"/>
              <a:gd name="T23" fmla="*/ 601 h 1648"/>
              <a:gd name="T24" fmla="*/ 1023 w 1456"/>
              <a:gd name="T25" fmla="*/ 518 h 1648"/>
              <a:gd name="T26" fmla="*/ 1046 w 1456"/>
              <a:gd name="T27" fmla="*/ 585 h 1648"/>
              <a:gd name="T28" fmla="*/ 1015 w 1456"/>
              <a:gd name="T29" fmla="*/ 642 h 1648"/>
              <a:gd name="T30" fmla="*/ 959 w 1456"/>
              <a:gd name="T31" fmla="*/ 611 h 1648"/>
              <a:gd name="T32" fmla="*/ 942 w 1456"/>
              <a:gd name="T33" fmla="*/ 560 h 1648"/>
              <a:gd name="T34" fmla="*/ 774 w 1456"/>
              <a:gd name="T35" fmla="*/ 474 h 1648"/>
              <a:gd name="T36" fmla="*/ 796 w 1456"/>
              <a:gd name="T37" fmla="*/ 545 h 1648"/>
              <a:gd name="T38" fmla="*/ 690 w 1456"/>
              <a:gd name="T39" fmla="*/ 459 h 1648"/>
              <a:gd name="T40" fmla="*/ 690 w 1456"/>
              <a:gd name="T41" fmla="*/ 134 h 1648"/>
              <a:gd name="T42" fmla="*/ 563 w 1456"/>
              <a:gd name="T43" fmla="*/ 0 h 1648"/>
              <a:gd name="T44" fmla="*/ 437 w 1456"/>
              <a:gd name="T45" fmla="*/ 134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56" h="1648">
                <a:moveTo>
                  <a:pt x="437" y="134"/>
                </a:moveTo>
                <a:cubicBezTo>
                  <a:pt x="437" y="890"/>
                  <a:pt x="437" y="890"/>
                  <a:pt x="437" y="890"/>
                </a:cubicBezTo>
                <a:cubicBezTo>
                  <a:pt x="373" y="820"/>
                  <a:pt x="263" y="737"/>
                  <a:pt x="155" y="744"/>
                </a:cubicBezTo>
                <a:cubicBezTo>
                  <a:pt x="25" y="751"/>
                  <a:pt x="0" y="890"/>
                  <a:pt x="112" y="995"/>
                </a:cubicBezTo>
                <a:cubicBezTo>
                  <a:pt x="301" y="1172"/>
                  <a:pt x="491" y="1432"/>
                  <a:pt x="533" y="1648"/>
                </a:cubicBezTo>
                <a:cubicBezTo>
                  <a:pt x="533" y="1648"/>
                  <a:pt x="1096" y="1648"/>
                  <a:pt x="1271" y="1648"/>
                </a:cubicBezTo>
                <a:cubicBezTo>
                  <a:pt x="1271" y="1213"/>
                  <a:pt x="1411" y="1120"/>
                  <a:pt x="1437" y="893"/>
                </a:cubicBezTo>
                <a:cubicBezTo>
                  <a:pt x="1456" y="723"/>
                  <a:pt x="1410" y="590"/>
                  <a:pt x="1273" y="571"/>
                </a:cubicBezTo>
                <a:cubicBezTo>
                  <a:pt x="1292" y="624"/>
                  <a:pt x="1292" y="624"/>
                  <a:pt x="1292" y="624"/>
                </a:cubicBezTo>
                <a:cubicBezTo>
                  <a:pt x="1299" y="648"/>
                  <a:pt x="1285" y="674"/>
                  <a:pt x="1261" y="681"/>
                </a:cubicBezTo>
                <a:cubicBezTo>
                  <a:pt x="1237" y="688"/>
                  <a:pt x="1212" y="675"/>
                  <a:pt x="1205" y="651"/>
                </a:cubicBezTo>
                <a:cubicBezTo>
                  <a:pt x="1186" y="601"/>
                  <a:pt x="1186" y="601"/>
                  <a:pt x="1186" y="601"/>
                </a:cubicBezTo>
                <a:cubicBezTo>
                  <a:pt x="1168" y="538"/>
                  <a:pt x="1109" y="530"/>
                  <a:pt x="1023" y="518"/>
                </a:cubicBezTo>
                <a:cubicBezTo>
                  <a:pt x="1046" y="585"/>
                  <a:pt x="1046" y="585"/>
                  <a:pt x="1046" y="585"/>
                </a:cubicBezTo>
                <a:cubicBezTo>
                  <a:pt x="1053" y="609"/>
                  <a:pt x="1039" y="634"/>
                  <a:pt x="1015" y="642"/>
                </a:cubicBezTo>
                <a:cubicBezTo>
                  <a:pt x="991" y="649"/>
                  <a:pt x="966" y="635"/>
                  <a:pt x="959" y="611"/>
                </a:cubicBezTo>
                <a:cubicBezTo>
                  <a:pt x="942" y="560"/>
                  <a:pt x="942" y="560"/>
                  <a:pt x="942" y="560"/>
                </a:cubicBezTo>
                <a:cubicBezTo>
                  <a:pt x="923" y="495"/>
                  <a:pt x="870" y="488"/>
                  <a:pt x="774" y="474"/>
                </a:cubicBezTo>
                <a:cubicBezTo>
                  <a:pt x="796" y="545"/>
                  <a:pt x="796" y="545"/>
                  <a:pt x="796" y="545"/>
                </a:cubicBezTo>
                <a:cubicBezTo>
                  <a:pt x="816" y="611"/>
                  <a:pt x="690" y="643"/>
                  <a:pt x="690" y="459"/>
                </a:cubicBezTo>
                <a:cubicBezTo>
                  <a:pt x="690" y="134"/>
                  <a:pt x="690" y="134"/>
                  <a:pt x="690" y="134"/>
                </a:cubicBezTo>
                <a:cubicBezTo>
                  <a:pt x="690" y="60"/>
                  <a:pt x="637" y="0"/>
                  <a:pt x="563" y="0"/>
                </a:cubicBezTo>
                <a:cubicBezTo>
                  <a:pt x="489" y="0"/>
                  <a:pt x="437" y="60"/>
                  <a:pt x="437" y="1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endParaRPr lang="bg-BG" sz="200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6080167" y="4065390"/>
            <a:ext cx="0" cy="43133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30"/>
          <p:cNvSpPr txBox="1">
            <a:spLocks noChangeArrowheads="1"/>
          </p:cNvSpPr>
          <p:nvPr/>
        </p:nvSpPr>
        <p:spPr bwMode="auto">
          <a:xfrm>
            <a:off x="12176568" y="5847964"/>
            <a:ext cx="356055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Школа је у 2012. години добила акредитацију установе и студијских програма за основне струковне студије.</a:t>
            </a:r>
            <a:endParaRPr lang="en-US" sz="28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62" name="TextBox 31"/>
          <p:cNvSpPr txBox="1">
            <a:spLocks noChangeArrowheads="1"/>
          </p:cNvSpPr>
          <p:nvPr/>
        </p:nvSpPr>
        <p:spPr bwMode="auto">
          <a:xfrm>
            <a:off x="12146742" y="4788873"/>
            <a:ext cx="3620203" cy="7848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Cyrl-RS" sz="4500" b="1" dirty="0">
                <a:solidFill>
                  <a:schemeClr val="bg1"/>
                </a:solidFill>
                <a:latin typeface="Calibri"/>
                <a:cs typeface="Calibri"/>
              </a:rPr>
              <a:t>Акредитација</a:t>
            </a:r>
            <a:endParaRPr lang="id-ID" sz="4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2434428" y="5652108"/>
            <a:ext cx="3044831" cy="3291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>
              <a:latin typeface="Lato Light"/>
              <a:cs typeface="Lato Light"/>
            </a:endParaRPr>
          </a:p>
        </p:txBody>
      </p:sp>
      <p:sp>
        <p:nvSpPr>
          <p:cNvPr id="67" name="TextBox 30"/>
          <p:cNvSpPr txBox="1">
            <a:spLocks noChangeArrowheads="1"/>
          </p:cNvSpPr>
          <p:nvPr/>
        </p:nvSpPr>
        <p:spPr bwMode="auto">
          <a:xfrm>
            <a:off x="16401137" y="5847964"/>
            <a:ext cx="356055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Школа је у </a:t>
            </a:r>
            <a:r>
              <a:rPr lang="ru-RU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2017. </a:t>
            </a:r>
            <a:r>
              <a:rPr lang="ru-RU" sz="2800" dirty="0" err="1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години</a:t>
            </a:r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добила </a:t>
            </a:r>
            <a:r>
              <a:rPr lang="ru-RU" sz="2800" dirty="0" err="1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акредитацију</a:t>
            </a:r>
            <a:r>
              <a:rPr lang="ru-RU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установе и </a:t>
            </a:r>
            <a:r>
              <a:rPr lang="ru-RU" sz="2800" dirty="0" err="1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студијски</a:t>
            </a:r>
            <a:r>
              <a:rPr lang="ru-RU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програм</a:t>
            </a:r>
            <a:r>
              <a:rPr lang="ru-RU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за </a:t>
            </a:r>
            <a:r>
              <a:rPr lang="ru-RU" sz="2800" dirty="0" smtClean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мастер </a:t>
            </a:r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струковне студије</a:t>
            </a:r>
            <a:endParaRPr lang="en-US" sz="28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6658997" y="5652108"/>
            <a:ext cx="3044831" cy="3291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>
              <a:latin typeface="Lato Light"/>
              <a:cs typeface="Lato Light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20209224" y="4065390"/>
            <a:ext cx="0" cy="43133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reeform 107"/>
          <p:cNvSpPr>
            <a:spLocks noChangeArrowheads="1"/>
          </p:cNvSpPr>
          <p:nvPr/>
        </p:nvSpPr>
        <p:spPr bwMode="auto">
          <a:xfrm>
            <a:off x="13658288" y="4135263"/>
            <a:ext cx="597110" cy="653610"/>
          </a:xfrm>
          <a:custGeom>
            <a:avLst/>
            <a:gdLst>
              <a:gd name="T0" fmla="*/ 459 w 467"/>
              <a:gd name="T1" fmla="*/ 247 h 510"/>
              <a:gd name="T2" fmla="*/ 459 w 467"/>
              <a:gd name="T3" fmla="*/ 247 h 510"/>
              <a:gd name="T4" fmla="*/ 459 w 467"/>
              <a:gd name="T5" fmla="*/ 247 h 510"/>
              <a:gd name="T6" fmla="*/ 459 w 467"/>
              <a:gd name="T7" fmla="*/ 247 h 510"/>
              <a:gd name="T8" fmla="*/ 233 w 467"/>
              <a:gd name="T9" fmla="*/ 28 h 510"/>
              <a:gd name="T10" fmla="*/ 63 w 467"/>
              <a:gd name="T11" fmla="*/ 28 h 510"/>
              <a:gd name="T12" fmla="*/ 28 w 467"/>
              <a:gd name="T13" fmla="*/ 28 h 510"/>
              <a:gd name="T14" fmla="*/ 56 w 467"/>
              <a:gd name="T15" fmla="*/ 0 h 510"/>
              <a:gd name="T16" fmla="*/ 56 w 467"/>
              <a:gd name="T17" fmla="*/ 0 h 510"/>
              <a:gd name="T18" fmla="*/ 233 w 467"/>
              <a:gd name="T19" fmla="*/ 0 h 510"/>
              <a:gd name="T20" fmla="*/ 233 w 467"/>
              <a:gd name="T21" fmla="*/ 0 h 510"/>
              <a:gd name="T22" fmla="*/ 233 w 467"/>
              <a:gd name="T23" fmla="*/ 0 h 510"/>
              <a:gd name="T24" fmla="*/ 254 w 467"/>
              <a:gd name="T25" fmla="*/ 14 h 510"/>
              <a:gd name="T26" fmla="*/ 410 w 467"/>
              <a:gd name="T27" fmla="*/ 163 h 510"/>
              <a:gd name="T28" fmla="*/ 410 w 467"/>
              <a:gd name="T29" fmla="*/ 163 h 510"/>
              <a:gd name="T30" fmla="*/ 459 w 467"/>
              <a:gd name="T31" fmla="*/ 205 h 510"/>
              <a:gd name="T32" fmla="*/ 466 w 467"/>
              <a:gd name="T33" fmla="*/ 226 h 510"/>
              <a:gd name="T34" fmla="*/ 459 w 467"/>
              <a:gd name="T35" fmla="*/ 247 h 510"/>
              <a:gd name="T36" fmla="*/ 205 w 467"/>
              <a:gd name="T37" fmla="*/ 57 h 510"/>
              <a:gd name="T38" fmla="*/ 205 w 467"/>
              <a:gd name="T39" fmla="*/ 57 h 510"/>
              <a:gd name="T40" fmla="*/ 205 w 467"/>
              <a:gd name="T41" fmla="*/ 57 h 510"/>
              <a:gd name="T42" fmla="*/ 205 w 467"/>
              <a:gd name="T43" fmla="*/ 57 h 510"/>
              <a:gd name="T44" fmla="*/ 226 w 467"/>
              <a:gd name="T45" fmla="*/ 71 h 510"/>
              <a:gd name="T46" fmla="*/ 438 w 467"/>
              <a:gd name="T47" fmla="*/ 276 h 510"/>
              <a:gd name="T48" fmla="*/ 452 w 467"/>
              <a:gd name="T49" fmla="*/ 290 h 510"/>
              <a:gd name="T50" fmla="*/ 452 w 467"/>
              <a:gd name="T51" fmla="*/ 290 h 510"/>
              <a:gd name="T52" fmla="*/ 452 w 467"/>
              <a:gd name="T53" fmla="*/ 290 h 510"/>
              <a:gd name="T54" fmla="*/ 452 w 467"/>
              <a:gd name="T55" fmla="*/ 290 h 510"/>
              <a:gd name="T56" fmla="*/ 452 w 467"/>
              <a:gd name="T57" fmla="*/ 297 h 510"/>
              <a:gd name="T58" fmla="*/ 452 w 467"/>
              <a:gd name="T59" fmla="*/ 297 h 510"/>
              <a:gd name="T60" fmla="*/ 452 w 467"/>
              <a:gd name="T61" fmla="*/ 297 h 510"/>
              <a:gd name="T62" fmla="*/ 452 w 467"/>
              <a:gd name="T63" fmla="*/ 297 h 510"/>
              <a:gd name="T64" fmla="*/ 445 w 467"/>
              <a:gd name="T65" fmla="*/ 311 h 510"/>
              <a:gd name="T66" fmla="*/ 445 w 467"/>
              <a:gd name="T67" fmla="*/ 311 h 510"/>
              <a:gd name="T68" fmla="*/ 283 w 467"/>
              <a:gd name="T69" fmla="*/ 502 h 510"/>
              <a:gd name="T70" fmla="*/ 283 w 467"/>
              <a:gd name="T71" fmla="*/ 502 h 510"/>
              <a:gd name="T72" fmla="*/ 261 w 467"/>
              <a:gd name="T73" fmla="*/ 509 h 510"/>
              <a:gd name="T74" fmla="*/ 261 w 467"/>
              <a:gd name="T75" fmla="*/ 509 h 510"/>
              <a:gd name="T76" fmla="*/ 261 w 467"/>
              <a:gd name="T77" fmla="*/ 509 h 510"/>
              <a:gd name="T78" fmla="*/ 261 w 467"/>
              <a:gd name="T79" fmla="*/ 509 h 510"/>
              <a:gd name="T80" fmla="*/ 254 w 467"/>
              <a:gd name="T81" fmla="*/ 509 h 510"/>
              <a:gd name="T82" fmla="*/ 254 w 467"/>
              <a:gd name="T83" fmla="*/ 509 h 510"/>
              <a:gd name="T84" fmla="*/ 240 w 467"/>
              <a:gd name="T85" fmla="*/ 502 h 510"/>
              <a:gd name="T86" fmla="*/ 240 w 467"/>
              <a:gd name="T87" fmla="*/ 502 h 510"/>
              <a:gd name="T88" fmla="*/ 7 w 467"/>
              <a:gd name="T89" fmla="*/ 290 h 510"/>
              <a:gd name="T90" fmla="*/ 7 w 467"/>
              <a:gd name="T91" fmla="*/ 290 h 510"/>
              <a:gd name="T92" fmla="*/ 0 w 467"/>
              <a:gd name="T93" fmla="*/ 269 h 510"/>
              <a:gd name="T94" fmla="*/ 0 w 467"/>
              <a:gd name="T95" fmla="*/ 269 h 510"/>
              <a:gd name="T96" fmla="*/ 0 w 467"/>
              <a:gd name="T97" fmla="*/ 113 h 510"/>
              <a:gd name="T98" fmla="*/ 0 w 467"/>
              <a:gd name="T99" fmla="*/ 85 h 510"/>
              <a:gd name="T100" fmla="*/ 0 w 467"/>
              <a:gd name="T101" fmla="*/ 85 h 510"/>
              <a:gd name="T102" fmla="*/ 0 w 467"/>
              <a:gd name="T103" fmla="*/ 85 h 510"/>
              <a:gd name="T104" fmla="*/ 28 w 467"/>
              <a:gd name="T105" fmla="*/ 57 h 510"/>
              <a:gd name="T106" fmla="*/ 28 w 467"/>
              <a:gd name="T107" fmla="*/ 57 h 510"/>
              <a:gd name="T108" fmla="*/ 205 w 467"/>
              <a:gd name="T109" fmla="*/ 57 h 510"/>
              <a:gd name="T110" fmla="*/ 70 w 467"/>
              <a:gd name="T111" fmla="*/ 170 h 510"/>
              <a:gd name="T112" fmla="*/ 70 w 467"/>
              <a:gd name="T113" fmla="*/ 170 h 510"/>
              <a:gd name="T114" fmla="*/ 113 w 467"/>
              <a:gd name="T115" fmla="*/ 134 h 510"/>
              <a:gd name="T116" fmla="*/ 70 w 467"/>
              <a:gd name="T117" fmla="*/ 99 h 510"/>
              <a:gd name="T118" fmla="*/ 35 w 467"/>
              <a:gd name="T119" fmla="*/ 134 h 510"/>
              <a:gd name="T120" fmla="*/ 70 w 467"/>
              <a:gd name="T121" fmla="*/ 17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7" h="510">
                <a:moveTo>
                  <a:pt x="459" y="247"/>
                </a:moveTo>
                <a:lnTo>
                  <a:pt x="459" y="247"/>
                </a:lnTo>
                <a:lnTo>
                  <a:pt x="459" y="247"/>
                </a:lnTo>
                <a:lnTo>
                  <a:pt x="459" y="247"/>
                </a:lnTo>
                <a:cubicBezTo>
                  <a:pt x="233" y="28"/>
                  <a:pt x="233" y="28"/>
                  <a:pt x="233" y="28"/>
                </a:cubicBezTo>
                <a:cubicBezTo>
                  <a:pt x="63" y="28"/>
                  <a:pt x="63" y="28"/>
                  <a:pt x="63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14"/>
                  <a:pt x="35" y="0"/>
                  <a:pt x="56" y="0"/>
                </a:cubicBezTo>
                <a:lnTo>
                  <a:pt x="56" y="0"/>
                </a:lnTo>
                <a:cubicBezTo>
                  <a:pt x="233" y="0"/>
                  <a:pt x="233" y="0"/>
                  <a:pt x="233" y="0"/>
                </a:cubicBezTo>
                <a:lnTo>
                  <a:pt x="233" y="0"/>
                </a:lnTo>
                <a:lnTo>
                  <a:pt x="233" y="0"/>
                </a:lnTo>
                <a:cubicBezTo>
                  <a:pt x="240" y="0"/>
                  <a:pt x="247" y="7"/>
                  <a:pt x="254" y="14"/>
                </a:cubicBezTo>
                <a:cubicBezTo>
                  <a:pt x="410" y="163"/>
                  <a:pt x="410" y="163"/>
                  <a:pt x="410" y="163"/>
                </a:cubicBezTo>
                <a:lnTo>
                  <a:pt x="410" y="163"/>
                </a:lnTo>
                <a:cubicBezTo>
                  <a:pt x="459" y="205"/>
                  <a:pt x="459" y="205"/>
                  <a:pt x="459" y="205"/>
                </a:cubicBezTo>
                <a:cubicBezTo>
                  <a:pt x="466" y="212"/>
                  <a:pt x="466" y="219"/>
                  <a:pt x="466" y="226"/>
                </a:cubicBezTo>
                <a:cubicBezTo>
                  <a:pt x="466" y="233"/>
                  <a:pt x="466" y="240"/>
                  <a:pt x="459" y="247"/>
                </a:cubicBezTo>
                <a:close/>
                <a:moveTo>
                  <a:pt x="205" y="57"/>
                </a:moveTo>
                <a:lnTo>
                  <a:pt x="205" y="57"/>
                </a:lnTo>
                <a:lnTo>
                  <a:pt x="205" y="57"/>
                </a:lnTo>
                <a:lnTo>
                  <a:pt x="205" y="57"/>
                </a:lnTo>
                <a:cubicBezTo>
                  <a:pt x="212" y="57"/>
                  <a:pt x="219" y="64"/>
                  <a:pt x="226" y="71"/>
                </a:cubicBezTo>
                <a:cubicBezTo>
                  <a:pt x="438" y="276"/>
                  <a:pt x="438" y="276"/>
                  <a:pt x="438" y="276"/>
                </a:cubicBezTo>
                <a:cubicBezTo>
                  <a:pt x="445" y="276"/>
                  <a:pt x="445" y="283"/>
                  <a:pt x="452" y="290"/>
                </a:cubicBezTo>
                <a:lnTo>
                  <a:pt x="452" y="290"/>
                </a:lnTo>
                <a:lnTo>
                  <a:pt x="452" y="290"/>
                </a:lnTo>
                <a:lnTo>
                  <a:pt x="452" y="290"/>
                </a:lnTo>
                <a:cubicBezTo>
                  <a:pt x="452" y="290"/>
                  <a:pt x="452" y="290"/>
                  <a:pt x="452" y="297"/>
                </a:cubicBezTo>
                <a:lnTo>
                  <a:pt x="452" y="297"/>
                </a:lnTo>
                <a:lnTo>
                  <a:pt x="452" y="297"/>
                </a:lnTo>
                <a:lnTo>
                  <a:pt x="452" y="297"/>
                </a:lnTo>
                <a:cubicBezTo>
                  <a:pt x="452" y="304"/>
                  <a:pt x="445" y="311"/>
                  <a:pt x="445" y="311"/>
                </a:cubicBezTo>
                <a:lnTo>
                  <a:pt x="445" y="311"/>
                </a:lnTo>
                <a:cubicBezTo>
                  <a:pt x="283" y="502"/>
                  <a:pt x="283" y="502"/>
                  <a:pt x="283" y="502"/>
                </a:cubicBezTo>
                <a:lnTo>
                  <a:pt x="283" y="502"/>
                </a:lnTo>
                <a:cubicBezTo>
                  <a:pt x="275" y="509"/>
                  <a:pt x="268" y="509"/>
                  <a:pt x="261" y="509"/>
                </a:cubicBezTo>
                <a:lnTo>
                  <a:pt x="261" y="509"/>
                </a:lnTo>
                <a:lnTo>
                  <a:pt x="261" y="509"/>
                </a:lnTo>
                <a:lnTo>
                  <a:pt x="261" y="509"/>
                </a:lnTo>
                <a:lnTo>
                  <a:pt x="254" y="509"/>
                </a:lnTo>
                <a:lnTo>
                  <a:pt x="254" y="509"/>
                </a:lnTo>
                <a:cubicBezTo>
                  <a:pt x="254" y="509"/>
                  <a:pt x="247" y="509"/>
                  <a:pt x="240" y="502"/>
                </a:cubicBezTo>
                <a:lnTo>
                  <a:pt x="240" y="502"/>
                </a:lnTo>
                <a:cubicBezTo>
                  <a:pt x="7" y="290"/>
                  <a:pt x="7" y="290"/>
                  <a:pt x="7" y="290"/>
                </a:cubicBezTo>
                <a:lnTo>
                  <a:pt x="7" y="290"/>
                </a:lnTo>
                <a:cubicBezTo>
                  <a:pt x="0" y="283"/>
                  <a:pt x="0" y="276"/>
                  <a:pt x="0" y="269"/>
                </a:cubicBezTo>
                <a:lnTo>
                  <a:pt x="0" y="269"/>
                </a:lnTo>
                <a:cubicBezTo>
                  <a:pt x="0" y="113"/>
                  <a:pt x="0" y="113"/>
                  <a:pt x="0" y="113"/>
                </a:cubicBezTo>
                <a:cubicBezTo>
                  <a:pt x="0" y="85"/>
                  <a:pt x="0" y="85"/>
                  <a:pt x="0" y="85"/>
                </a:cubicBezTo>
                <a:lnTo>
                  <a:pt x="0" y="85"/>
                </a:lnTo>
                <a:lnTo>
                  <a:pt x="0" y="85"/>
                </a:lnTo>
                <a:cubicBezTo>
                  <a:pt x="0" y="71"/>
                  <a:pt x="7" y="57"/>
                  <a:pt x="28" y="57"/>
                </a:cubicBezTo>
                <a:lnTo>
                  <a:pt x="28" y="57"/>
                </a:lnTo>
                <a:lnTo>
                  <a:pt x="205" y="57"/>
                </a:lnTo>
                <a:close/>
                <a:moveTo>
                  <a:pt x="70" y="170"/>
                </a:moveTo>
                <a:lnTo>
                  <a:pt x="70" y="170"/>
                </a:lnTo>
                <a:cubicBezTo>
                  <a:pt x="92" y="170"/>
                  <a:pt x="113" y="156"/>
                  <a:pt x="113" y="134"/>
                </a:cubicBezTo>
                <a:cubicBezTo>
                  <a:pt x="113" y="113"/>
                  <a:pt x="92" y="99"/>
                  <a:pt x="70" y="99"/>
                </a:cubicBezTo>
                <a:cubicBezTo>
                  <a:pt x="49" y="99"/>
                  <a:pt x="35" y="113"/>
                  <a:pt x="35" y="134"/>
                </a:cubicBezTo>
                <a:cubicBezTo>
                  <a:pt x="35" y="156"/>
                  <a:pt x="49" y="170"/>
                  <a:pt x="70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8" name="Freeform 137"/>
          <p:cNvSpPr>
            <a:spLocks noChangeArrowheads="1"/>
          </p:cNvSpPr>
          <p:nvPr/>
        </p:nvSpPr>
        <p:spPr bwMode="auto">
          <a:xfrm>
            <a:off x="17792728" y="4065390"/>
            <a:ext cx="777368" cy="743763"/>
          </a:xfrm>
          <a:custGeom>
            <a:avLst/>
            <a:gdLst>
              <a:gd name="T0" fmla="*/ 593 w 608"/>
              <a:gd name="T1" fmla="*/ 255 h 581"/>
              <a:gd name="T2" fmla="*/ 593 w 608"/>
              <a:gd name="T3" fmla="*/ 255 h 581"/>
              <a:gd name="T4" fmla="*/ 593 w 608"/>
              <a:gd name="T5" fmla="*/ 255 h 581"/>
              <a:gd name="T6" fmla="*/ 445 w 608"/>
              <a:gd name="T7" fmla="*/ 361 h 581"/>
              <a:gd name="T8" fmla="*/ 501 w 608"/>
              <a:gd name="T9" fmla="*/ 537 h 581"/>
              <a:gd name="T10" fmla="*/ 501 w 608"/>
              <a:gd name="T11" fmla="*/ 552 h 581"/>
              <a:gd name="T12" fmla="*/ 473 w 608"/>
              <a:gd name="T13" fmla="*/ 580 h 581"/>
              <a:gd name="T14" fmla="*/ 459 w 608"/>
              <a:gd name="T15" fmla="*/ 573 h 581"/>
              <a:gd name="T16" fmla="*/ 459 w 608"/>
              <a:gd name="T17" fmla="*/ 573 h 581"/>
              <a:gd name="T18" fmla="*/ 304 w 608"/>
              <a:gd name="T19" fmla="*/ 460 h 581"/>
              <a:gd name="T20" fmla="*/ 148 w 608"/>
              <a:gd name="T21" fmla="*/ 573 h 581"/>
              <a:gd name="T22" fmla="*/ 148 w 608"/>
              <a:gd name="T23" fmla="*/ 573 h 581"/>
              <a:gd name="T24" fmla="*/ 134 w 608"/>
              <a:gd name="T25" fmla="*/ 580 h 581"/>
              <a:gd name="T26" fmla="*/ 106 w 608"/>
              <a:gd name="T27" fmla="*/ 552 h 581"/>
              <a:gd name="T28" fmla="*/ 106 w 608"/>
              <a:gd name="T29" fmla="*/ 537 h 581"/>
              <a:gd name="T30" fmla="*/ 162 w 608"/>
              <a:gd name="T31" fmla="*/ 361 h 581"/>
              <a:gd name="T32" fmla="*/ 14 w 608"/>
              <a:gd name="T33" fmla="*/ 255 h 581"/>
              <a:gd name="T34" fmla="*/ 14 w 608"/>
              <a:gd name="T35" fmla="*/ 255 h 581"/>
              <a:gd name="T36" fmla="*/ 0 w 608"/>
              <a:gd name="T37" fmla="*/ 226 h 581"/>
              <a:gd name="T38" fmla="*/ 28 w 608"/>
              <a:gd name="T39" fmla="*/ 198 h 581"/>
              <a:gd name="T40" fmla="*/ 28 w 608"/>
              <a:gd name="T41" fmla="*/ 198 h 581"/>
              <a:gd name="T42" fmla="*/ 219 w 608"/>
              <a:gd name="T43" fmla="*/ 198 h 581"/>
              <a:gd name="T44" fmla="*/ 275 w 608"/>
              <a:gd name="T45" fmla="*/ 22 h 581"/>
              <a:gd name="T46" fmla="*/ 304 w 608"/>
              <a:gd name="T47" fmla="*/ 0 h 581"/>
              <a:gd name="T48" fmla="*/ 332 w 608"/>
              <a:gd name="T49" fmla="*/ 22 h 581"/>
              <a:gd name="T50" fmla="*/ 388 w 608"/>
              <a:gd name="T51" fmla="*/ 198 h 581"/>
              <a:gd name="T52" fmla="*/ 579 w 608"/>
              <a:gd name="T53" fmla="*/ 198 h 581"/>
              <a:gd name="T54" fmla="*/ 579 w 608"/>
              <a:gd name="T55" fmla="*/ 198 h 581"/>
              <a:gd name="T56" fmla="*/ 607 w 608"/>
              <a:gd name="T57" fmla="*/ 226 h 581"/>
              <a:gd name="T58" fmla="*/ 593 w 608"/>
              <a:gd name="T59" fmla="*/ 255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08" h="581">
                <a:moveTo>
                  <a:pt x="593" y="255"/>
                </a:moveTo>
                <a:lnTo>
                  <a:pt x="593" y="255"/>
                </a:lnTo>
                <a:lnTo>
                  <a:pt x="593" y="255"/>
                </a:lnTo>
                <a:cubicBezTo>
                  <a:pt x="445" y="361"/>
                  <a:pt x="445" y="361"/>
                  <a:pt x="445" y="361"/>
                </a:cubicBezTo>
                <a:cubicBezTo>
                  <a:pt x="501" y="537"/>
                  <a:pt x="501" y="537"/>
                  <a:pt x="501" y="537"/>
                </a:cubicBezTo>
                <a:cubicBezTo>
                  <a:pt x="501" y="545"/>
                  <a:pt x="501" y="545"/>
                  <a:pt x="501" y="552"/>
                </a:cubicBezTo>
                <a:cubicBezTo>
                  <a:pt x="501" y="566"/>
                  <a:pt x="487" y="580"/>
                  <a:pt x="473" y="580"/>
                </a:cubicBezTo>
                <a:cubicBezTo>
                  <a:pt x="466" y="580"/>
                  <a:pt x="459" y="573"/>
                  <a:pt x="459" y="573"/>
                </a:cubicBezTo>
                <a:lnTo>
                  <a:pt x="459" y="573"/>
                </a:lnTo>
                <a:cubicBezTo>
                  <a:pt x="304" y="460"/>
                  <a:pt x="304" y="460"/>
                  <a:pt x="304" y="460"/>
                </a:cubicBezTo>
                <a:cubicBezTo>
                  <a:pt x="148" y="573"/>
                  <a:pt x="148" y="573"/>
                  <a:pt x="148" y="573"/>
                </a:cubicBezTo>
                <a:lnTo>
                  <a:pt x="148" y="573"/>
                </a:lnTo>
                <a:cubicBezTo>
                  <a:pt x="148" y="573"/>
                  <a:pt x="141" y="580"/>
                  <a:pt x="134" y="580"/>
                </a:cubicBezTo>
                <a:cubicBezTo>
                  <a:pt x="120" y="580"/>
                  <a:pt x="106" y="566"/>
                  <a:pt x="106" y="552"/>
                </a:cubicBezTo>
                <a:cubicBezTo>
                  <a:pt x="106" y="545"/>
                  <a:pt x="106" y="545"/>
                  <a:pt x="106" y="537"/>
                </a:cubicBezTo>
                <a:cubicBezTo>
                  <a:pt x="162" y="361"/>
                  <a:pt x="162" y="361"/>
                  <a:pt x="162" y="361"/>
                </a:cubicBezTo>
                <a:cubicBezTo>
                  <a:pt x="14" y="255"/>
                  <a:pt x="14" y="255"/>
                  <a:pt x="14" y="255"/>
                </a:cubicBezTo>
                <a:lnTo>
                  <a:pt x="14" y="255"/>
                </a:lnTo>
                <a:cubicBezTo>
                  <a:pt x="7" y="248"/>
                  <a:pt x="0" y="241"/>
                  <a:pt x="0" y="226"/>
                </a:cubicBezTo>
                <a:cubicBezTo>
                  <a:pt x="0" y="212"/>
                  <a:pt x="14" y="198"/>
                  <a:pt x="28" y="198"/>
                </a:cubicBezTo>
                <a:lnTo>
                  <a:pt x="28" y="198"/>
                </a:lnTo>
                <a:cubicBezTo>
                  <a:pt x="219" y="198"/>
                  <a:pt x="219" y="198"/>
                  <a:pt x="219" y="198"/>
                </a:cubicBezTo>
                <a:cubicBezTo>
                  <a:pt x="275" y="22"/>
                  <a:pt x="275" y="22"/>
                  <a:pt x="275" y="22"/>
                </a:cubicBezTo>
                <a:cubicBezTo>
                  <a:pt x="282" y="14"/>
                  <a:pt x="290" y="0"/>
                  <a:pt x="304" y="0"/>
                </a:cubicBezTo>
                <a:cubicBezTo>
                  <a:pt x="318" y="0"/>
                  <a:pt x="325" y="14"/>
                  <a:pt x="332" y="22"/>
                </a:cubicBezTo>
                <a:cubicBezTo>
                  <a:pt x="388" y="198"/>
                  <a:pt x="388" y="198"/>
                  <a:pt x="388" y="198"/>
                </a:cubicBezTo>
                <a:cubicBezTo>
                  <a:pt x="579" y="198"/>
                  <a:pt x="579" y="198"/>
                  <a:pt x="579" y="198"/>
                </a:cubicBezTo>
                <a:lnTo>
                  <a:pt x="579" y="198"/>
                </a:lnTo>
                <a:cubicBezTo>
                  <a:pt x="593" y="198"/>
                  <a:pt x="607" y="212"/>
                  <a:pt x="607" y="226"/>
                </a:cubicBezTo>
                <a:cubicBezTo>
                  <a:pt x="607" y="241"/>
                  <a:pt x="600" y="248"/>
                  <a:pt x="593" y="25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3" name="TextBox 31"/>
          <p:cNvSpPr txBox="1">
            <a:spLocks noChangeArrowheads="1"/>
          </p:cNvSpPr>
          <p:nvPr/>
        </p:nvSpPr>
        <p:spPr bwMode="auto">
          <a:xfrm>
            <a:off x="16371311" y="4777803"/>
            <a:ext cx="3620203" cy="7848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Cyrl-RS" sz="4500" b="1" dirty="0">
                <a:solidFill>
                  <a:schemeClr val="bg1"/>
                </a:solidFill>
                <a:latin typeface="Calibri"/>
                <a:cs typeface="Calibri"/>
              </a:rPr>
              <a:t>Акредитација</a:t>
            </a:r>
            <a:endParaRPr lang="id-ID" sz="4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1444625" y="10181525"/>
            <a:ext cx="21488400" cy="3200840"/>
          </a:xfrm>
          <a:prstGeom prst="rect">
            <a:avLst/>
          </a:prstGeom>
        </p:spPr>
        <p:txBody>
          <a:bodyPr wrap="square" lIns="182843" tIns="91422" rIns="182843" bIns="91422" numCol="2" spcCol="64008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/>
                </a:solidFill>
                <a:latin typeface="Lato Black"/>
                <a:cs typeface="Lato Black"/>
              </a:rPr>
              <a:t>Савремен наставни процес заснован на европским стандардима, традицији Школе и вишедеценијском искуству, омогућава нам да студенте припремимо за  самостално решавање практичних проблема како би остварили успешну каријеру.</a:t>
            </a:r>
          </a:p>
          <a:p>
            <a:pPr algn="just" fontAlgn="auto">
              <a:lnSpc>
                <a:spcPct val="140000"/>
              </a:lnSpc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6"/>
                </a:solidFill>
                <a:latin typeface="Lato Black"/>
                <a:cs typeface="Lato Black"/>
              </a:rPr>
              <a:t>Програми су модулисани тако да се предмети могу парцијално полагати и кумулативно оцењивати кроз  колоквијуме, графичке и семинарске радове.</a:t>
            </a:r>
            <a:endParaRPr sz="2800" dirty="0">
              <a:solidFill>
                <a:schemeClr val="accent6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8003342" y="4065390"/>
            <a:ext cx="0" cy="43133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42982" y="4065390"/>
            <a:ext cx="0" cy="43133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0"/>
          <p:cNvSpPr txBox="1">
            <a:spLocks noChangeArrowheads="1"/>
          </p:cNvSpPr>
          <p:nvPr/>
        </p:nvSpPr>
        <p:spPr bwMode="auto">
          <a:xfrm>
            <a:off x="4154861" y="5847964"/>
            <a:ext cx="391700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Седиште Школе је у улиц</a:t>
            </a:r>
            <a:r>
              <a:rPr lang="sr-Cyrl-RS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и</a:t>
            </a:r>
            <a:r>
              <a:rPr lang="ru-RU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 Косовска бр. 8, где се налази администрација школе, библиотека и један део учионичког и лаб. простора.</a:t>
            </a:r>
            <a:endParaRPr lang="en-US" sz="28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38" name="TextBox 31"/>
          <p:cNvSpPr txBox="1">
            <a:spLocks noChangeArrowheads="1"/>
          </p:cNvSpPr>
          <p:nvPr/>
        </p:nvSpPr>
        <p:spPr bwMode="auto">
          <a:xfrm>
            <a:off x="4357525" y="4788873"/>
            <a:ext cx="3511681" cy="7848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Cyrl-RS" sz="4500" b="1" dirty="0">
                <a:solidFill>
                  <a:schemeClr val="bg1"/>
                </a:solidFill>
                <a:latin typeface="Calibri"/>
                <a:cs typeface="Calibri"/>
              </a:rPr>
              <a:t>Седиште</a:t>
            </a:r>
            <a:endParaRPr lang="id-ID" sz="4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90950" y="5652108"/>
            <a:ext cx="3044831" cy="3291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>
              <a:latin typeface="Lato Light"/>
              <a:cs typeface="Lato Light"/>
            </a:endParaRPr>
          </a:p>
        </p:txBody>
      </p:sp>
      <p:sp>
        <p:nvSpPr>
          <p:cNvPr id="40" name="Freeform 105"/>
          <p:cNvSpPr>
            <a:spLocks noChangeArrowheads="1"/>
          </p:cNvSpPr>
          <p:nvPr/>
        </p:nvSpPr>
        <p:spPr bwMode="auto">
          <a:xfrm>
            <a:off x="5727499" y="4076660"/>
            <a:ext cx="771733" cy="732493"/>
          </a:xfrm>
          <a:custGeom>
            <a:avLst/>
            <a:gdLst>
              <a:gd name="T0" fmla="*/ 601 w 602"/>
              <a:gd name="T1" fmla="*/ 304 h 573"/>
              <a:gd name="T2" fmla="*/ 601 w 602"/>
              <a:gd name="T3" fmla="*/ 304 h 573"/>
              <a:gd name="T4" fmla="*/ 573 w 602"/>
              <a:gd name="T5" fmla="*/ 332 h 573"/>
              <a:gd name="T6" fmla="*/ 559 w 602"/>
              <a:gd name="T7" fmla="*/ 325 h 573"/>
              <a:gd name="T8" fmla="*/ 559 w 602"/>
              <a:gd name="T9" fmla="*/ 325 h 573"/>
              <a:gd name="T10" fmla="*/ 304 w 602"/>
              <a:gd name="T11" fmla="*/ 71 h 573"/>
              <a:gd name="T12" fmla="*/ 304 w 602"/>
              <a:gd name="T13" fmla="*/ 71 h 573"/>
              <a:gd name="T14" fmla="*/ 304 w 602"/>
              <a:gd name="T15" fmla="*/ 71 h 573"/>
              <a:gd name="T16" fmla="*/ 304 w 602"/>
              <a:gd name="T17" fmla="*/ 71 h 573"/>
              <a:gd name="T18" fmla="*/ 50 w 602"/>
              <a:gd name="T19" fmla="*/ 325 h 573"/>
              <a:gd name="T20" fmla="*/ 50 w 602"/>
              <a:gd name="T21" fmla="*/ 325 h 573"/>
              <a:gd name="T22" fmla="*/ 29 w 602"/>
              <a:gd name="T23" fmla="*/ 332 h 573"/>
              <a:gd name="T24" fmla="*/ 0 w 602"/>
              <a:gd name="T25" fmla="*/ 304 h 573"/>
              <a:gd name="T26" fmla="*/ 7 w 602"/>
              <a:gd name="T27" fmla="*/ 282 h 573"/>
              <a:gd name="T28" fmla="*/ 283 w 602"/>
              <a:gd name="T29" fmla="*/ 7 h 573"/>
              <a:gd name="T30" fmla="*/ 304 w 602"/>
              <a:gd name="T31" fmla="*/ 0 h 573"/>
              <a:gd name="T32" fmla="*/ 304 w 602"/>
              <a:gd name="T33" fmla="*/ 0 h 573"/>
              <a:gd name="T34" fmla="*/ 304 w 602"/>
              <a:gd name="T35" fmla="*/ 0 h 573"/>
              <a:gd name="T36" fmla="*/ 304 w 602"/>
              <a:gd name="T37" fmla="*/ 0 h 573"/>
              <a:gd name="T38" fmla="*/ 304 w 602"/>
              <a:gd name="T39" fmla="*/ 0 h 573"/>
              <a:gd name="T40" fmla="*/ 304 w 602"/>
              <a:gd name="T41" fmla="*/ 0 h 573"/>
              <a:gd name="T42" fmla="*/ 304 w 602"/>
              <a:gd name="T43" fmla="*/ 0 h 573"/>
              <a:gd name="T44" fmla="*/ 304 w 602"/>
              <a:gd name="T45" fmla="*/ 0 h 573"/>
              <a:gd name="T46" fmla="*/ 325 w 602"/>
              <a:gd name="T47" fmla="*/ 7 h 573"/>
              <a:gd name="T48" fmla="*/ 325 w 602"/>
              <a:gd name="T49" fmla="*/ 7 h 573"/>
              <a:gd name="T50" fmla="*/ 431 w 602"/>
              <a:gd name="T51" fmla="*/ 120 h 573"/>
              <a:gd name="T52" fmla="*/ 431 w 602"/>
              <a:gd name="T53" fmla="*/ 92 h 573"/>
              <a:gd name="T54" fmla="*/ 460 w 602"/>
              <a:gd name="T55" fmla="*/ 63 h 573"/>
              <a:gd name="T56" fmla="*/ 488 w 602"/>
              <a:gd name="T57" fmla="*/ 92 h 573"/>
              <a:gd name="T58" fmla="*/ 488 w 602"/>
              <a:gd name="T59" fmla="*/ 176 h 573"/>
              <a:gd name="T60" fmla="*/ 594 w 602"/>
              <a:gd name="T61" fmla="*/ 282 h 573"/>
              <a:gd name="T62" fmla="*/ 594 w 602"/>
              <a:gd name="T63" fmla="*/ 282 h 573"/>
              <a:gd name="T64" fmla="*/ 601 w 602"/>
              <a:gd name="T65" fmla="*/ 304 h 573"/>
              <a:gd name="T66" fmla="*/ 544 w 602"/>
              <a:gd name="T67" fmla="*/ 346 h 573"/>
              <a:gd name="T68" fmla="*/ 544 w 602"/>
              <a:gd name="T69" fmla="*/ 346 h 573"/>
              <a:gd name="T70" fmla="*/ 544 w 602"/>
              <a:gd name="T71" fmla="*/ 431 h 573"/>
              <a:gd name="T72" fmla="*/ 544 w 602"/>
              <a:gd name="T73" fmla="*/ 473 h 573"/>
              <a:gd name="T74" fmla="*/ 544 w 602"/>
              <a:gd name="T75" fmla="*/ 544 h 573"/>
              <a:gd name="T76" fmla="*/ 516 w 602"/>
              <a:gd name="T77" fmla="*/ 572 h 573"/>
              <a:gd name="T78" fmla="*/ 460 w 602"/>
              <a:gd name="T79" fmla="*/ 572 h 573"/>
              <a:gd name="T80" fmla="*/ 460 w 602"/>
              <a:gd name="T81" fmla="*/ 346 h 573"/>
              <a:gd name="T82" fmla="*/ 347 w 602"/>
              <a:gd name="T83" fmla="*/ 346 h 573"/>
              <a:gd name="T84" fmla="*/ 347 w 602"/>
              <a:gd name="T85" fmla="*/ 572 h 573"/>
              <a:gd name="T86" fmla="*/ 85 w 602"/>
              <a:gd name="T87" fmla="*/ 572 h 573"/>
              <a:gd name="T88" fmla="*/ 57 w 602"/>
              <a:gd name="T89" fmla="*/ 544 h 573"/>
              <a:gd name="T90" fmla="*/ 57 w 602"/>
              <a:gd name="T91" fmla="*/ 473 h 573"/>
              <a:gd name="T92" fmla="*/ 57 w 602"/>
              <a:gd name="T93" fmla="*/ 431 h 573"/>
              <a:gd name="T94" fmla="*/ 57 w 602"/>
              <a:gd name="T95" fmla="*/ 346 h 573"/>
              <a:gd name="T96" fmla="*/ 304 w 602"/>
              <a:gd name="T97" fmla="*/ 106 h 573"/>
              <a:gd name="T98" fmla="*/ 544 w 602"/>
              <a:gd name="T99" fmla="*/ 346 h 573"/>
              <a:gd name="T100" fmla="*/ 255 w 602"/>
              <a:gd name="T101" fmla="*/ 346 h 573"/>
              <a:gd name="T102" fmla="*/ 255 w 602"/>
              <a:gd name="T103" fmla="*/ 346 h 573"/>
              <a:gd name="T104" fmla="*/ 142 w 602"/>
              <a:gd name="T105" fmla="*/ 346 h 573"/>
              <a:gd name="T106" fmla="*/ 142 w 602"/>
              <a:gd name="T107" fmla="*/ 459 h 573"/>
              <a:gd name="T108" fmla="*/ 255 w 602"/>
              <a:gd name="T109" fmla="*/ 459 h 573"/>
              <a:gd name="T110" fmla="*/ 255 w 602"/>
              <a:gd name="T111" fmla="*/ 346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2" h="573">
                <a:moveTo>
                  <a:pt x="601" y="304"/>
                </a:moveTo>
                <a:lnTo>
                  <a:pt x="601" y="304"/>
                </a:lnTo>
                <a:cubicBezTo>
                  <a:pt x="601" y="318"/>
                  <a:pt x="594" y="332"/>
                  <a:pt x="573" y="332"/>
                </a:cubicBezTo>
                <a:cubicBezTo>
                  <a:pt x="566" y="332"/>
                  <a:pt x="559" y="325"/>
                  <a:pt x="559" y="325"/>
                </a:cubicBezTo>
                <a:lnTo>
                  <a:pt x="559" y="325"/>
                </a:lnTo>
                <a:cubicBezTo>
                  <a:pt x="304" y="71"/>
                  <a:pt x="304" y="71"/>
                  <a:pt x="304" y="71"/>
                </a:cubicBezTo>
                <a:lnTo>
                  <a:pt x="304" y="71"/>
                </a:lnTo>
                <a:lnTo>
                  <a:pt x="304" y="71"/>
                </a:lnTo>
                <a:lnTo>
                  <a:pt x="304" y="71"/>
                </a:lnTo>
                <a:cubicBezTo>
                  <a:pt x="50" y="325"/>
                  <a:pt x="50" y="325"/>
                  <a:pt x="50" y="325"/>
                </a:cubicBezTo>
                <a:lnTo>
                  <a:pt x="50" y="325"/>
                </a:lnTo>
                <a:cubicBezTo>
                  <a:pt x="43" y="325"/>
                  <a:pt x="36" y="332"/>
                  <a:pt x="29" y="332"/>
                </a:cubicBezTo>
                <a:cubicBezTo>
                  <a:pt x="15" y="332"/>
                  <a:pt x="0" y="318"/>
                  <a:pt x="0" y="304"/>
                </a:cubicBezTo>
                <a:cubicBezTo>
                  <a:pt x="0" y="297"/>
                  <a:pt x="0" y="289"/>
                  <a:pt x="7" y="282"/>
                </a:cubicBezTo>
                <a:cubicBezTo>
                  <a:pt x="283" y="7"/>
                  <a:pt x="283" y="7"/>
                  <a:pt x="283" y="7"/>
                </a:cubicBezTo>
                <a:cubicBezTo>
                  <a:pt x="290" y="0"/>
                  <a:pt x="297" y="0"/>
                  <a:pt x="304" y="0"/>
                </a:cubicBez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lnTo>
                  <a:pt x="304" y="0"/>
                </a:lnTo>
                <a:cubicBezTo>
                  <a:pt x="311" y="0"/>
                  <a:pt x="318" y="7"/>
                  <a:pt x="325" y="7"/>
                </a:cubicBezTo>
                <a:lnTo>
                  <a:pt x="325" y="7"/>
                </a:lnTo>
                <a:cubicBezTo>
                  <a:pt x="431" y="120"/>
                  <a:pt x="431" y="120"/>
                  <a:pt x="431" y="120"/>
                </a:cubicBezTo>
                <a:cubicBezTo>
                  <a:pt x="431" y="92"/>
                  <a:pt x="431" y="92"/>
                  <a:pt x="431" y="92"/>
                </a:cubicBezTo>
                <a:cubicBezTo>
                  <a:pt x="431" y="78"/>
                  <a:pt x="446" y="63"/>
                  <a:pt x="460" y="63"/>
                </a:cubicBezTo>
                <a:cubicBezTo>
                  <a:pt x="481" y="63"/>
                  <a:pt x="488" y="78"/>
                  <a:pt x="488" y="92"/>
                </a:cubicBezTo>
                <a:cubicBezTo>
                  <a:pt x="488" y="176"/>
                  <a:pt x="488" y="176"/>
                  <a:pt x="488" y="176"/>
                </a:cubicBezTo>
                <a:cubicBezTo>
                  <a:pt x="594" y="282"/>
                  <a:pt x="594" y="282"/>
                  <a:pt x="594" y="282"/>
                </a:cubicBezTo>
                <a:lnTo>
                  <a:pt x="594" y="282"/>
                </a:lnTo>
                <a:cubicBezTo>
                  <a:pt x="601" y="289"/>
                  <a:pt x="601" y="297"/>
                  <a:pt x="601" y="304"/>
                </a:cubicBezTo>
                <a:close/>
                <a:moveTo>
                  <a:pt x="544" y="346"/>
                </a:moveTo>
                <a:lnTo>
                  <a:pt x="544" y="346"/>
                </a:lnTo>
                <a:cubicBezTo>
                  <a:pt x="544" y="431"/>
                  <a:pt x="544" y="431"/>
                  <a:pt x="544" y="431"/>
                </a:cubicBezTo>
                <a:cubicBezTo>
                  <a:pt x="544" y="473"/>
                  <a:pt x="544" y="473"/>
                  <a:pt x="544" y="473"/>
                </a:cubicBezTo>
                <a:cubicBezTo>
                  <a:pt x="544" y="544"/>
                  <a:pt x="544" y="544"/>
                  <a:pt x="544" y="544"/>
                </a:cubicBezTo>
                <a:cubicBezTo>
                  <a:pt x="544" y="565"/>
                  <a:pt x="537" y="572"/>
                  <a:pt x="516" y="572"/>
                </a:cubicBezTo>
                <a:cubicBezTo>
                  <a:pt x="460" y="572"/>
                  <a:pt x="460" y="572"/>
                  <a:pt x="460" y="572"/>
                </a:cubicBezTo>
                <a:cubicBezTo>
                  <a:pt x="460" y="346"/>
                  <a:pt x="460" y="346"/>
                  <a:pt x="460" y="346"/>
                </a:cubicBezTo>
                <a:cubicBezTo>
                  <a:pt x="347" y="346"/>
                  <a:pt x="347" y="346"/>
                  <a:pt x="347" y="346"/>
                </a:cubicBezTo>
                <a:cubicBezTo>
                  <a:pt x="347" y="572"/>
                  <a:pt x="347" y="572"/>
                  <a:pt x="347" y="572"/>
                </a:cubicBezTo>
                <a:cubicBezTo>
                  <a:pt x="85" y="572"/>
                  <a:pt x="85" y="572"/>
                  <a:pt x="85" y="572"/>
                </a:cubicBezTo>
                <a:cubicBezTo>
                  <a:pt x="71" y="572"/>
                  <a:pt x="57" y="565"/>
                  <a:pt x="57" y="544"/>
                </a:cubicBezTo>
                <a:cubicBezTo>
                  <a:pt x="57" y="473"/>
                  <a:pt x="57" y="473"/>
                  <a:pt x="57" y="473"/>
                </a:cubicBezTo>
                <a:cubicBezTo>
                  <a:pt x="57" y="431"/>
                  <a:pt x="57" y="431"/>
                  <a:pt x="57" y="431"/>
                </a:cubicBezTo>
                <a:cubicBezTo>
                  <a:pt x="57" y="346"/>
                  <a:pt x="57" y="346"/>
                  <a:pt x="57" y="346"/>
                </a:cubicBezTo>
                <a:cubicBezTo>
                  <a:pt x="304" y="106"/>
                  <a:pt x="304" y="106"/>
                  <a:pt x="304" y="106"/>
                </a:cubicBezTo>
                <a:lnTo>
                  <a:pt x="544" y="346"/>
                </a:lnTo>
                <a:close/>
                <a:moveTo>
                  <a:pt x="255" y="346"/>
                </a:moveTo>
                <a:lnTo>
                  <a:pt x="255" y="346"/>
                </a:lnTo>
                <a:cubicBezTo>
                  <a:pt x="142" y="346"/>
                  <a:pt x="142" y="346"/>
                  <a:pt x="142" y="346"/>
                </a:cubicBezTo>
                <a:cubicBezTo>
                  <a:pt x="142" y="459"/>
                  <a:pt x="142" y="459"/>
                  <a:pt x="142" y="459"/>
                </a:cubicBezTo>
                <a:cubicBezTo>
                  <a:pt x="255" y="459"/>
                  <a:pt x="255" y="459"/>
                  <a:pt x="255" y="459"/>
                </a:cubicBezTo>
                <a:lnTo>
                  <a:pt x="255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72673" y="935985"/>
            <a:ext cx="214603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chemeClr val="accent3"/>
                </a:solidFill>
              </a:rPr>
              <a:t>O </a:t>
            </a:r>
            <a:r>
              <a:rPr lang="sr-Cyrl-RS" sz="8000" b="1" dirty="0" smtClean="0">
                <a:ln/>
                <a:solidFill>
                  <a:schemeClr val="accent3"/>
                </a:solidFill>
              </a:rPr>
              <a:t>школи…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dir="u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4155" y="1682490"/>
            <a:ext cx="207133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BA" sz="8000" b="1" dirty="0" smtClean="0">
                <a:ln/>
                <a:solidFill>
                  <a:schemeClr val="accent3"/>
                </a:solidFill>
              </a:rPr>
              <a:t>Дан </a:t>
            </a:r>
            <a:r>
              <a:rPr lang="sr-Cyrl-BA" sz="8000" b="1" dirty="0">
                <a:ln/>
                <a:solidFill>
                  <a:schemeClr val="accent3"/>
                </a:solidFill>
              </a:rPr>
              <a:t>отворених врата </a:t>
            </a:r>
            <a:r>
              <a:rPr lang="sr-Cyrl-BA" sz="8000" b="1" dirty="0" smtClean="0">
                <a:ln/>
                <a:solidFill>
                  <a:schemeClr val="accent3"/>
                </a:solidFill>
              </a:rPr>
              <a:t>2019</a:t>
            </a:r>
            <a:endParaRPr lang="en-US" sz="8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628" y="4156363"/>
            <a:ext cx="20408536" cy="10895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B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Техничка школа из Ћуприје</a:t>
            </a:r>
          </a:p>
          <a:p>
            <a:endParaRPr lang="sr-Cyrl-BA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</a:endParaRPr>
          </a:p>
          <a:p>
            <a:r>
              <a:rPr lang="sr-Cyrl-B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Техничка школа из Смедерева</a:t>
            </a:r>
          </a:p>
          <a:p>
            <a:endParaRPr lang="sr-Cyrl-BA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</a:endParaRPr>
          </a:p>
          <a:p>
            <a:r>
              <a:rPr lang="sr-Cyrl-B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Електро- саобраћајна школа „Никола Тесла“ из Краљева</a:t>
            </a:r>
          </a:p>
          <a:p>
            <a:endParaRPr lang="sr-Cyrl-BA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</a:endParaRPr>
          </a:p>
          <a:p>
            <a:r>
              <a:rPr lang="sr-Cyrl-B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Машинско- саобраћајна школа из Чачка</a:t>
            </a:r>
          </a:p>
          <a:p>
            <a:endParaRPr lang="sr-Cyrl-BA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</a:endParaRPr>
          </a:p>
          <a:p>
            <a:r>
              <a:rPr lang="sr-Cyrl-B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/>
              </a:rPr>
              <a:t>Техничка школа из Чачка</a:t>
            </a:r>
          </a:p>
          <a:p>
            <a:endParaRPr lang="sr-Cyrl-BA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sr-Cyrl-BA" sz="5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endParaRPr lang="sr-Cyrl-BA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018" y="8700656"/>
            <a:ext cx="7090812" cy="4727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023" y="2996354"/>
            <a:ext cx="6830802" cy="4553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586" y="10141496"/>
            <a:ext cx="5361756" cy="35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87271" y="4294783"/>
            <a:ext cx="6374001" cy="5190604"/>
            <a:chOff x="3765550" y="1949883"/>
            <a:chExt cx="2620963" cy="2635250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765550" y="1949883"/>
              <a:ext cx="825500" cy="815975"/>
            </a:xfrm>
            <a:custGeom>
              <a:avLst/>
              <a:gdLst>
                <a:gd name="T0" fmla="*/ 162 w 316"/>
                <a:gd name="T1" fmla="*/ 0 h 312"/>
                <a:gd name="T2" fmla="*/ 0 w 316"/>
                <a:gd name="T3" fmla="*/ 0 h 312"/>
                <a:gd name="T4" fmla="*/ 0 w 316"/>
                <a:gd name="T5" fmla="*/ 164 h 312"/>
                <a:gd name="T6" fmla="*/ 150 w 316"/>
                <a:gd name="T7" fmla="*/ 312 h 312"/>
                <a:gd name="T8" fmla="*/ 316 w 316"/>
                <a:gd name="T9" fmla="*/ 312 h 312"/>
                <a:gd name="T10" fmla="*/ 316 w 316"/>
                <a:gd name="T11" fmla="*/ 152 h 312"/>
                <a:gd name="T12" fmla="*/ 162 w 316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312">
                  <a:moveTo>
                    <a:pt x="1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247"/>
                    <a:pt x="67" y="312"/>
                    <a:pt x="150" y="312"/>
                  </a:cubicBezTo>
                  <a:cubicBezTo>
                    <a:pt x="316" y="312"/>
                    <a:pt x="316" y="312"/>
                    <a:pt x="316" y="312"/>
                  </a:cubicBezTo>
                  <a:cubicBezTo>
                    <a:pt x="316" y="152"/>
                    <a:pt x="316" y="152"/>
                    <a:pt x="316" y="152"/>
                  </a:cubicBezTo>
                  <a:cubicBezTo>
                    <a:pt x="316" y="68"/>
                    <a:pt x="245" y="0"/>
                    <a:pt x="162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5572125" y="3769158"/>
              <a:ext cx="814388" cy="815975"/>
            </a:xfrm>
            <a:custGeom>
              <a:avLst/>
              <a:gdLst>
                <a:gd name="T0" fmla="*/ 165 w 312"/>
                <a:gd name="T1" fmla="*/ 0 h 312"/>
                <a:gd name="T2" fmla="*/ 0 w 312"/>
                <a:gd name="T3" fmla="*/ 0 h 312"/>
                <a:gd name="T4" fmla="*/ 0 w 312"/>
                <a:gd name="T5" fmla="*/ 162 h 312"/>
                <a:gd name="T6" fmla="*/ 153 w 312"/>
                <a:gd name="T7" fmla="*/ 312 h 312"/>
                <a:gd name="T8" fmla="*/ 312 w 312"/>
                <a:gd name="T9" fmla="*/ 312 h 312"/>
                <a:gd name="T10" fmla="*/ 312 w 312"/>
                <a:gd name="T11" fmla="*/ 150 h 312"/>
                <a:gd name="T12" fmla="*/ 165 w 312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312">
                  <a:moveTo>
                    <a:pt x="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246"/>
                    <a:pt x="69" y="312"/>
                    <a:pt x="153" y="312"/>
                  </a:cubicBezTo>
                  <a:cubicBezTo>
                    <a:pt x="312" y="312"/>
                    <a:pt x="312" y="312"/>
                    <a:pt x="312" y="312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67"/>
                    <a:pt x="248" y="0"/>
                    <a:pt x="16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5572125" y="1949883"/>
              <a:ext cx="814388" cy="815975"/>
            </a:xfrm>
            <a:custGeom>
              <a:avLst/>
              <a:gdLst>
                <a:gd name="T0" fmla="*/ 312 w 312"/>
                <a:gd name="T1" fmla="*/ 0 h 312"/>
                <a:gd name="T2" fmla="*/ 153 w 312"/>
                <a:gd name="T3" fmla="*/ 0 h 312"/>
                <a:gd name="T4" fmla="*/ 0 w 312"/>
                <a:gd name="T5" fmla="*/ 152 h 312"/>
                <a:gd name="T6" fmla="*/ 0 w 312"/>
                <a:gd name="T7" fmla="*/ 312 h 312"/>
                <a:gd name="T8" fmla="*/ 165 w 312"/>
                <a:gd name="T9" fmla="*/ 312 h 312"/>
                <a:gd name="T10" fmla="*/ 312 w 312"/>
                <a:gd name="T11" fmla="*/ 164 h 312"/>
                <a:gd name="T12" fmla="*/ 312 w 312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312">
                  <a:moveTo>
                    <a:pt x="312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69" y="0"/>
                    <a:pt x="0" y="68"/>
                    <a:pt x="0" y="15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65" y="312"/>
                    <a:pt x="165" y="312"/>
                    <a:pt x="165" y="312"/>
                  </a:cubicBezTo>
                  <a:cubicBezTo>
                    <a:pt x="248" y="312"/>
                    <a:pt x="312" y="247"/>
                    <a:pt x="312" y="164"/>
                  </a:cubicBezTo>
                  <a:cubicBezTo>
                    <a:pt x="312" y="0"/>
                    <a:pt x="312" y="0"/>
                    <a:pt x="31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765550" y="3769158"/>
              <a:ext cx="825500" cy="815975"/>
            </a:xfrm>
            <a:custGeom>
              <a:avLst/>
              <a:gdLst>
                <a:gd name="T0" fmla="*/ 316 w 316"/>
                <a:gd name="T1" fmla="*/ 0 h 312"/>
                <a:gd name="T2" fmla="*/ 150 w 316"/>
                <a:gd name="T3" fmla="*/ 0 h 312"/>
                <a:gd name="T4" fmla="*/ 0 w 316"/>
                <a:gd name="T5" fmla="*/ 150 h 312"/>
                <a:gd name="T6" fmla="*/ 0 w 316"/>
                <a:gd name="T7" fmla="*/ 312 h 312"/>
                <a:gd name="T8" fmla="*/ 162 w 316"/>
                <a:gd name="T9" fmla="*/ 312 h 312"/>
                <a:gd name="T10" fmla="*/ 316 w 316"/>
                <a:gd name="T11" fmla="*/ 162 h 312"/>
                <a:gd name="T12" fmla="*/ 316 w 316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312">
                  <a:moveTo>
                    <a:pt x="316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67" y="0"/>
                    <a:pt x="0" y="67"/>
                    <a:pt x="0" y="15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62" y="312"/>
                    <a:pt x="162" y="312"/>
                    <a:pt x="162" y="312"/>
                  </a:cubicBezTo>
                  <a:cubicBezTo>
                    <a:pt x="245" y="312"/>
                    <a:pt x="316" y="246"/>
                    <a:pt x="316" y="162"/>
                  </a:cubicBezTo>
                  <a:cubicBezTo>
                    <a:pt x="316" y="0"/>
                    <a:pt x="316" y="0"/>
                    <a:pt x="31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891091" y="4177143"/>
              <a:ext cx="377825" cy="65088"/>
            </a:xfrm>
            <a:custGeom>
              <a:avLst/>
              <a:gdLst>
                <a:gd name="T0" fmla="*/ 145 w 145"/>
                <a:gd name="T1" fmla="*/ 12 h 25"/>
                <a:gd name="T2" fmla="*/ 129 w 145"/>
                <a:gd name="T3" fmla="*/ 25 h 25"/>
                <a:gd name="T4" fmla="*/ 16 w 145"/>
                <a:gd name="T5" fmla="*/ 25 h 25"/>
                <a:gd name="T6" fmla="*/ 0 w 145"/>
                <a:gd name="T7" fmla="*/ 12 h 25"/>
                <a:gd name="T8" fmla="*/ 16 w 145"/>
                <a:gd name="T9" fmla="*/ 0 h 25"/>
                <a:gd name="T10" fmla="*/ 129 w 145"/>
                <a:gd name="T11" fmla="*/ 0 h 25"/>
                <a:gd name="T12" fmla="*/ 145 w 14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25">
                  <a:moveTo>
                    <a:pt x="145" y="12"/>
                  </a:moveTo>
                  <a:cubicBezTo>
                    <a:pt x="145" y="19"/>
                    <a:pt x="138" y="25"/>
                    <a:pt x="129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7" y="25"/>
                    <a:pt x="0" y="19"/>
                    <a:pt x="0" y="12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8" y="0"/>
                    <a:pt x="145" y="6"/>
                    <a:pt x="145" y="12"/>
                  </a:cubicBezTo>
                  <a:close/>
                </a:path>
              </a:pathLst>
            </a:custGeom>
            <a:solidFill>
              <a:schemeClr val="tx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891091" y="4250168"/>
              <a:ext cx="377825" cy="65088"/>
            </a:xfrm>
            <a:custGeom>
              <a:avLst/>
              <a:gdLst>
                <a:gd name="T0" fmla="*/ 145 w 145"/>
                <a:gd name="T1" fmla="*/ 13 h 25"/>
                <a:gd name="T2" fmla="*/ 129 w 145"/>
                <a:gd name="T3" fmla="*/ 25 h 25"/>
                <a:gd name="T4" fmla="*/ 16 w 145"/>
                <a:gd name="T5" fmla="*/ 25 h 25"/>
                <a:gd name="T6" fmla="*/ 0 w 145"/>
                <a:gd name="T7" fmla="*/ 13 h 25"/>
                <a:gd name="T8" fmla="*/ 16 w 145"/>
                <a:gd name="T9" fmla="*/ 0 h 25"/>
                <a:gd name="T10" fmla="*/ 129 w 145"/>
                <a:gd name="T11" fmla="*/ 0 h 25"/>
                <a:gd name="T12" fmla="*/ 145 w 145"/>
                <a:gd name="T1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25">
                  <a:moveTo>
                    <a:pt x="145" y="13"/>
                  </a:moveTo>
                  <a:cubicBezTo>
                    <a:pt x="145" y="20"/>
                    <a:pt x="138" y="25"/>
                    <a:pt x="129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7" y="25"/>
                    <a:pt x="0" y="20"/>
                    <a:pt x="0" y="13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8" y="0"/>
                    <a:pt x="145" y="6"/>
                    <a:pt x="145" y="13"/>
                  </a:cubicBezTo>
                  <a:close/>
                </a:path>
              </a:pathLst>
            </a:custGeom>
            <a:solidFill>
              <a:schemeClr val="tx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891091" y="4326368"/>
              <a:ext cx="377825" cy="65088"/>
            </a:xfrm>
            <a:custGeom>
              <a:avLst/>
              <a:gdLst>
                <a:gd name="T0" fmla="*/ 145 w 145"/>
                <a:gd name="T1" fmla="*/ 12 h 25"/>
                <a:gd name="T2" fmla="*/ 129 w 145"/>
                <a:gd name="T3" fmla="*/ 25 h 25"/>
                <a:gd name="T4" fmla="*/ 16 w 145"/>
                <a:gd name="T5" fmla="*/ 25 h 25"/>
                <a:gd name="T6" fmla="*/ 0 w 145"/>
                <a:gd name="T7" fmla="*/ 12 h 25"/>
                <a:gd name="T8" fmla="*/ 16 w 145"/>
                <a:gd name="T9" fmla="*/ 0 h 25"/>
                <a:gd name="T10" fmla="*/ 129 w 145"/>
                <a:gd name="T11" fmla="*/ 0 h 25"/>
                <a:gd name="T12" fmla="*/ 145 w 14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25">
                  <a:moveTo>
                    <a:pt x="145" y="12"/>
                  </a:moveTo>
                  <a:cubicBezTo>
                    <a:pt x="145" y="19"/>
                    <a:pt x="138" y="25"/>
                    <a:pt x="129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7" y="25"/>
                    <a:pt x="0" y="19"/>
                    <a:pt x="0" y="12"/>
                  </a:cubicBezTo>
                  <a:cubicBezTo>
                    <a:pt x="0" y="5"/>
                    <a:pt x="7" y="0"/>
                    <a:pt x="16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8" y="0"/>
                    <a:pt x="145" y="5"/>
                    <a:pt x="145" y="12"/>
                  </a:cubicBezTo>
                  <a:close/>
                </a:path>
              </a:pathLst>
            </a:custGeom>
            <a:solidFill>
              <a:schemeClr val="tx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972053" y="4399393"/>
              <a:ext cx="214313" cy="65088"/>
            </a:xfrm>
            <a:custGeom>
              <a:avLst/>
              <a:gdLst>
                <a:gd name="T0" fmla="*/ 82 w 82"/>
                <a:gd name="T1" fmla="*/ 0 h 25"/>
                <a:gd name="T2" fmla="*/ 41 w 82"/>
                <a:gd name="T3" fmla="*/ 25 h 25"/>
                <a:gd name="T4" fmla="*/ 0 w 82"/>
                <a:gd name="T5" fmla="*/ 0 h 25"/>
                <a:gd name="T6" fmla="*/ 82 w 82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25">
                  <a:moveTo>
                    <a:pt x="82" y="0"/>
                  </a:moveTo>
                  <a:cubicBezTo>
                    <a:pt x="82" y="14"/>
                    <a:pt x="64" y="25"/>
                    <a:pt x="41" y="25"/>
                  </a:cubicBezTo>
                  <a:cubicBezTo>
                    <a:pt x="18" y="25"/>
                    <a:pt x="0" y="14"/>
                    <a:pt x="0" y="0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chemeClr val="tx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3" name="Freeform 16"/>
            <p:cNvSpPr>
              <a:spLocks noEditPoints="1"/>
            </p:cNvSpPr>
            <p:nvPr/>
          </p:nvSpPr>
          <p:spPr bwMode="auto">
            <a:xfrm>
              <a:off x="4449766" y="2640446"/>
              <a:ext cx="1260475" cy="1516063"/>
            </a:xfrm>
            <a:custGeom>
              <a:avLst/>
              <a:gdLst>
                <a:gd name="T0" fmla="*/ 241 w 483"/>
                <a:gd name="T1" fmla="*/ 0 h 580"/>
                <a:gd name="T2" fmla="*/ 0 w 483"/>
                <a:gd name="T3" fmla="*/ 241 h 580"/>
                <a:gd name="T4" fmla="*/ 62 w 483"/>
                <a:gd name="T5" fmla="*/ 402 h 580"/>
                <a:gd name="T6" fmla="*/ 62 w 483"/>
                <a:gd name="T7" fmla="*/ 402 h 580"/>
                <a:gd name="T8" fmla="*/ 63 w 483"/>
                <a:gd name="T9" fmla="*/ 403 h 580"/>
                <a:gd name="T10" fmla="*/ 73 w 483"/>
                <a:gd name="T11" fmla="*/ 414 h 580"/>
                <a:gd name="T12" fmla="*/ 129 w 483"/>
                <a:gd name="T13" fmla="*/ 483 h 580"/>
                <a:gd name="T14" fmla="*/ 199 w 483"/>
                <a:gd name="T15" fmla="*/ 580 h 580"/>
                <a:gd name="T16" fmla="*/ 235 w 483"/>
                <a:gd name="T17" fmla="*/ 580 h 580"/>
                <a:gd name="T18" fmla="*/ 247 w 483"/>
                <a:gd name="T19" fmla="*/ 580 h 580"/>
                <a:gd name="T20" fmla="*/ 284 w 483"/>
                <a:gd name="T21" fmla="*/ 580 h 580"/>
                <a:gd name="T22" fmla="*/ 353 w 483"/>
                <a:gd name="T23" fmla="*/ 483 h 580"/>
                <a:gd name="T24" fmla="*/ 407 w 483"/>
                <a:gd name="T25" fmla="*/ 416 h 580"/>
                <a:gd name="T26" fmla="*/ 483 w 483"/>
                <a:gd name="T27" fmla="*/ 241 h 580"/>
                <a:gd name="T28" fmla="*/ 241 w 483"/>
                <a:gd name="T29" fmla="*/ 0 h 580"/>
                <a:gd name="T30" fmla="*/ 331 w 483"/>
                <a:gd name="T31" fmla="*/ 349 h 580"/>
                <a:gd name="T32" fmla="*/ 302 w 483"/>
                <a:gd name="T33" fmla="*/ 388 h 580"/>
                <a:gd name="T34" fmla="*/ 264 w 483"/>
                <a:gd name="T35" fmla="*/ 443 h 580"/>
                <a:gd name="T36" fmla="*/ 245 w 483"/>
                <a:gd name="T37" fmla="*/ 443 h 580"/>
                <a:gd name="T38" fmla="*/ 238 w 483"/>
                <a:gd name="T39" fmla="*/ 443 h 580"/>
                <a:gd name="T40" fmla="*/ 218 w 483"/>
                <a:gd name="T41" fmla="*/ 443 h 580"/>
                <a:gd name="T42" fmla="*/ 181 w 483"/>
                <a:gd name="T43" fmla="*/ 388 h 580"/>
                <a:gd name="T44" fmla="*/ 150 w 483"/>
                <a:gd name="T45" fmla="*/ 348 h 580"/>
                <a:gd name="T46" fmla="*/ 145 w 483"/>
                <a:gd name="T47" fmla="*/ 341 h 580"/>
                <a:gd name="T48" fmla="*/ 144 w 483"/>
                <a:gd name="T49" fmla="*/ 341 h 580"/>
                <a:gd name="T50" fmla="*/ 144 w 483"/>
                <a:gd name="T51" fmla="*/ 341 h 580"/>
                <a:gd name="T52" fmla="*/ 111 w 483"/>
                <a:gd name="T53" fmla="*/ 248 h 580"/>
                <a:gd name="T54" fmla="*/ 241 w 483"/>
                <a:gd name="T55" fmla="*/ 109 h 580"/>
                <a:gd name="T56" fmla="*/ 372 w 483"/>
                <a:gd name="T57" fmla="*/ 248 h 580"/>
                <a:gd name="T58" fmla="*/ 331 w 483"/>
                <a:gd name="T59" fmla="*/ 349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3" h="580">
                  <a:moveTo>
                    <a:pt x="241" y="0"/>
                  </a:moveTo>
                  <a:cubicBezTo>
                    <a:pt x="108" y="0"/>
                    <a:pt x="0" y="108"/>
                    <a:pt x="0" y="241"/>
                  </a:cubicBezTo>
                  <a:cubicBezTo>
                    <a:pt x="0" y="303"/>
                    <a:pt x="23" y="359"/>
                    <a:pt x="62" y="402"/>
                  </a:cubicBezTo>
                  <a:cubicBezTo>
                    <a:pt x="62" y="402"/>
                    <a:pt x="62" y="402"/>
                    <a:pt x="62" y="402"/>
                  </a:cubicBezTo>
                  <a:cubicBezTo>
                    <a:pt x="62" y="402"/>
                    <a:pt x="62" y="402"/>
                    <a:pt x="63" y="403"/>
                  </a:cubicBezTo>
                  <a:cubicBezTo>
                    <a:pt x="66" y="407"/>
                    <a:pt x="70" y="410"/>
                    <a:pt x="73" y="414"/>
                  </a:cubicBezTo>
                  <a:cubicBezTo>
                    <a:pt x="88" y="429"/>
                    <a:pt x="112" y="457"/>
                    <a:pt x="129" y="483"/>
                  </a:cubicBezTo>
                  <a:cubicBezTo>
                    <a:pt x="154" y="523"/>
                    <a:pt x="141" y="580"/>
                    <a:pt x="199" y="580"/>
                  </a:cubicBezTo>
                  <a:cubicBezTo>
                    <a:pt x="235" y="580"/>
                    <a:pt x="235" y="580"/>
                    <a:pt x="235" y="580"/>
                  </a:cubicBezTo>
                  <a:cubicBezTo>
                    <a:pt x="247" y="580"/>
                    <a:pt x="247" y="580"/>
                    <a:pt x="247" y="580"/>
                  </a:cubicBezTo>
                  <a:cubicBezTo>
                    <a:pt x="284" y="580"/>
                    <a:pt x="284" y="580"/>
                    <a:pt x="284" y="580"/>
                  </a:cubicBezTo>
                  <a:cubicBezTo>
                    <a:pt x="341" y="580"/>
                    <a:pt x="329" y="523"/>
                    <a:pt x="353" y="483"/>
                  </a:cubicBezTo>
                  <a:cubicBezTo>
                    <a:pt x="369" y="458"/>
                    <a:pt x="393" y="431"/>
                    <a:pt x="407" y="416"/>
                  </a:cubicBezTo>
                  <a:cubicBezTo>
                    <a:pt x="454" y="372"/>
                    <a:pt x="483" y="310"/>
                    <a:pt x="483" y="241"/>
                  </a:cubicBezTo>
                  <a:cubicBezTo>
                    <a:pt x="483" y="108"/>
                    <a:pt x="375" y="0"/>
                    <a:pt x="241" y="0"/>
                  </a:cubicBezTo>
                  <a:close/>
                  <a:moveTo>
                    <a:pt x="331" y="349"/>
                  </a:moveTo>
                  <a:cubicBezTo>
                    <a:pt x="323" y="358"/>
                    <a:pt x="311" y="373"/>
                    <a:pt x="302" y="388"/>
                  </a:cubicBezTo>
                  <a:cubicBezTo>
                    <a:pt x="289" y="411"/>
                    <a:pt x="295" y="443"/>
                    <a:pt x="264" y="443"/>
                  </a:cubicBezTo>
                  <a:cubicBezTo>
                    <a:pt x="245" y="443"/>
                    <a:pt x="245" y="443"/>
                    <a:pt x="245" y="443"/>
                  </a:cubicBezTo>
                  <a:cubicBezTo>
                    <a:pt x="238" y="443"/>
                    <a:pt x="238" y="443"/>
                    <a:pt x="238" y="443"/>
                  </a:cubicBezTo>
                  <a:cubicBezTo>
                    <a:pt x="218" y="443"/>
                    <a:pt x="218" y="443"/>
                    <a:pt x="218" y="443"/>
                  </a:cubicBezTo>
                  <a:cubicBezTo>
                    <a:pt x="187" y="443"/>
                    <a:pt x="194" y="411"/>
                    <a:pt x="181" y="388"/>
                  </a:cubicBezTo>
                  <a:cubicBezTo>
                    <a:pt x="172" y="372"/>
                    <a:pt x="158" y="356"/>
                    <a:pt x="150" y="348"/>
                  </a:cubicBezTo>
                  <a:cubicBezTo>
                    <a:pt x="148" y="345"/>
                    <a:pt x="146" y="343"/>
                    <a:pt x="145" y="341"/>
                  </a:cubicBezTo>
                  <a:cubicBezTo>
                    <a:pt x="144" y="341"/>
                    <a:pt x="144" y="341"/>
                    <a:pt x="144" y="341"/>
                  </a:cubicBezTo>
                  <a:cubicBezTo>
                    <a:pt x="144" y="341"/>
                    <a:pt x="144" y="341"/>
                    <a:pt x="144" y="341"/>
                  </a:cubicBezTo>
                  <a:cubicBezTo>
                    <a:pt x="123" y="316"/>
                    <a:pt x="111" y="284"/>
                    <a:pt x="111" y="248"/>
                  </a:cubicBezTo>
                  <a:cubicBezTo>
                    <a:pt x="111" y="171"/>
                    <a:pt x="169" y="109"/>
                    <a:pt x="241" y="109"/>
                  </a:cubicBezTo>
                  <a:cubicBezTo>
                    <a:pt x="314" y="109"/>
                    <a:pt x="372" y="171"/>
                    <a:pt x="372" y="248"/>
                  </a:cubicBezTo>
                  <a:cubicBezTo>
                    <a:pt x="372" y="288"/>
                    <a:pt x="356" y="323"/>
                    <a:pt x="331" y="349"/>
                  </a:cubicBezTo>
                  <a:close/>
                </a:path>
              </a:pathLst>
            </a:custGeom>
            <a:solidFill>
              <a:schemeClr val="tx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94258" y="572092"/>
            <a:ext cx="21054290" cy="2391035"/>
            <a:chOff x="1661711" y="503699"/>
            <a:chExt cx="21054290" cy="2391035"/>
          </a:xfrm>
        </p:grpSpPr>
        <p:sp>
          <p:nvSpPr>
            <p:cNvPr id="16" name="TextBox 15"/>
            <p:cNvSpPr txBox="1"/>
            <p:nvPr/>
          </p:nvSpPr>
          <p:spPr>
            <a:xfrm>
              <a:off x="1661711" y="503699"/>
              <a:ext cx="2105429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n-US"/>
              </a:defPPr>
              <a:lvl1pPr algn="ctr">
                <a:defRPr sz="8000" b="1" cap="none" spc="0">
                  <a:ln/>
                  <a:solidFill>
                    <a:schemeClr val="accent3"/>
                  </a:solidFill>
                  <a:effectLst/>
                </a:defRPr>
              </a:lvl1pPr>
            </a:lstStyle>
            <a:p>
              <a:r>
                <a:rPr lang="sr-Cyrl-RS" dirty="0"/>
                <a:t>АКРЕДИТОВАНИ СТУДИЈСКИ ПРОГРАМИ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05042" y="1879071"/>
              <a:ext cx="16891484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n-US"/>
              </a:defPPr>
              <a:lvl1pPr algn="ctr">
                <a:defRPr sz="8000" b="1" cap="none" spc="0">
                  <a:ln/>
                  <a:solidFill>
                    <a:schemeClr val="accent3"/>
                  </a:solidFill>
                  <a:effectLst/>
                </a:defRPr>
              </a:lvl1pPr>
            </a:lstStyle>
            <a:p>
              <a:r>
                <a:rPr lang="sr-Cyrl-RS" sz="6000" dirty="0"/>
                <a:t>ОСНОВНЕ СТРУКОВНЕ СТУДИЈЕ</a:t>
              </a:r>
              <a:endParaRPr lang="en-US" sz="60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05788" y="4061090"/>
            <a:ext cx="517452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r-Cyrl-RS" sz="6000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Информатика</a:t>
            </a:r>
            <a:r>
              <a:rPr lang="en-US" sz="2000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 </a:t>
            </a:r>
            <a:endParaRPr lang="sr-Cyrl-RS" sz="2000" dirty="0">
              <a:solidFill>
                <a:sysClr val="windowText" lastClr="000000"/>
              </a:solidFill>
              <a:latin typeface="Lato Light" charset="0"/>
              <a:cs typeface="Lato Light" charset="0"/>
            </a:endParaRPr>
          </a:p>
          <a:p>
            <a:pPr algn="ctr">
              <a:lnSpc>
                <a:spcPct val="120000"/>
              </a:lnSpc>
            </a:pPr>
            <a:r>
              <a:rPr lang="sr-Cyrl-RS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област рачунарских наука</a:t>
            </a:r>
            <a:r>
              <a:rPr lang="en-US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586923" y="3691757"/>
            <a:ext cx="5174520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Друмски саобраћај</a:t>
            </a:r>
            <a:r>
              <a:rPr lang="en-US" sz="2000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 </a:t>
            </a:r>
            <a:endParaRPr lang="sr-Cyrl-RS" sz="2000" dirty="0">
              <a:solidFill>
                <a:sysClr val="windowText" lastClr="000000"/>
              </a:solidFill>
              <a:latin typeface="Lato Light" charset="0"/>
              <a:cs typeface="Lato Light" charset="0"/>
            </a:endParaRPr>
          </a:p>
          <a:p>
            <a:pPr algn="ctr">
              <a:lnSpc>
                <a:spcPct val="120000"/>
              </a:lnSpc>
            </a:pPr>
            <a:r>
              <a:rPr lang="sr-Cyrl-RS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област саобраћајног инжењерства</a:t>
            </a:r>
            <a:endParaRPr lang="en-US" dirty="0">
              <a:solidFill>
                <a:sysClr val="windowText" lastClr="000000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33129" y="10162006"/>
            <a:ext cx="12020447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ME" sz="6000" dirty="0" smtClean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Привредно инжењерство- машинство </a:t>
            </a:r>
            <a:endParaRPr lang="sr-Cyrl-RS" sz="6000" dirty="0" smtClean="0">
              <a:solidFill>
                <a:sysClr val="windowText" lastClr="000000"/>
              </a:solidFill>
              <a:latin typeface="Lato Light" charset="0"/>
              <a:cs typeface="Lato Light" charset="0"/>
            </a:endParaRPr>
          </a:p>
          <a:p>
            <a:pPr algn="ctr">
              <a:lnSpc>
                <a:spcPct val="120000"/>
              </a:lnSpc>
            </a:pPr>
            <a:r>
              <a:rPr lang="sr-Cyrl-RS" dirty="0" smtClean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област </a:t>
            </a:r>
            <a:r>
              <a:rPr lang="sr-Cyrl-RS" dirty="0">
                <a:solidFill>
                  <a:sysClr val="windowText" lastClr="000000"/>
                </a:solidFill>
                <a:latin typeface="Lato Light" charset="0"/>
                <a:cs typeface="Lato Light" charset="0"/>
              </a:rPr>
              <a:t>машинског инжењерства</a:t>
            </a:r>
            <a:endParaRPr lang="en-US" dirty="0">
              <a:solidFill>
                <a:sysClr val="windowText" lastClr="000000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35" name="Freeform 101"/>
          <p:cNvSpPr>
            <a:spLocks noChangeArrowheads="1"/>
          </p:cNvSpPr>
          <p:nvPr/>
        </p:nvSpPr>
        <p:spPr bwMode="auto">
          <a:xfrm>
            <a:off x="9621629" y="4680152"/>
            <a:ext cx="1249706" cy="974820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>
              <a:latin typeface="Lato Light"/>
              <a:ea typeface="+mn-ea"/>
              <a:cs typeface="+mn-cs"/>
            </a:endParaRPr>
          </a:p>
        </p:txBody>
      </p:sp>
      <p:sp>
        <p:nvSpPr>
          <p:cNvPr id="36" name="Freeform 101"/>
          <p:cNvSpPr>
            <a:spLocks noChangeArrowheads="1"/>
          </p:cNvSpPr>
          <p:nvPr/>
        </p:nvSpPr>
        <p:spPr bwMode="auto">
          <a:xfrm>
            <a:off x="14135947" y="4483999"/>
            <a:ext cx="1249706" cy="974820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>
              <a:latin typeface="Lato Light"/>
              <a:ea typeface="+mn-ea"/>
              <a:cs typeface="+mn-cs"/>
            </a:endParaRPr>
          </a:p>
        </p:txBody>
      </p:sp>
      <p:sp>
        <p:nvSpPr>
          <p:cNvPr id="37" name="Freeform 101"/>
          <p:cNvSpPr>
            <a:spLocks noChangeArrowheads="1"/>
          </p:cNvSpPr>
          <p:nvPr/>
        </p:nvSpPr>
        <p:spPr bwMode="auto">
          <a:xfrm>
            <a:off x="14116625" y="8194367"/>
            <a:ext cx="1249706" cy="974820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>
              <a:latin typeface="Lato Light"/>
              <a:ea typeface="+mn-ea"/>
              <a:cs typeface="+mn-cs"/>
            </a:endParaRPr>
          </a:p>
        </p:txBody>
      </p:sp>
      <p:sp>
        <p:nvSpPr>
          <p:cNvPr id="38" name="Freeform 101"/>
          <p:cNvSpPr>
            <a:spLocks noChangeArrowheads="1"/>
          </p:cNvSpPr>
          <p:nvPr/>
        </p:nvSpPr>
        <p:spPr bwMode="auto">
          <a:xfrm>
            <a:off x="9801531" y="8144718"/>
            <a:ext cx="1249706" cy="974820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>
              <a:latin typeface="Lato Light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6383626" y="11416004"/>
            <a:ext cx="2170129" cy="2060885"/>
          </a:xfrm>
          <a:prstGeom prst="straightConnector1">
            <a:avLst/>
          </a:prstGeom>
          <a:ln w="3746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4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dir="u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202" y="532063"/>
            <a:ext cx="2325732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8000" b="1" cap="none" spc="0">
                <a:ln/>
                <a:solidFill>
                  <a:schemeClr val="accent3"/>
                </a:solidFill>
                <a:effectLst/>
              </a:defRPr>
            </a:lvl1pPr>
          </a:lstStyle>
          <a:p>
            <a:r>
              <a:rPr lang="sr-Cyrl-RS" dirty="0"/>
              <a:t>СТУДИЈСКИ ПРОГРАМ</a:t>
            </a:r>
          </a:p>
          <a:p>
            <a:r>
              <a:rPr lang="sr-Cyrl-RS" dirty="0"/>
              <a:t>ПРИВРЕДНО ИНЖЕЊЕРСТВО - МАШИНСТВО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2381" y="3633450"/>
            <a:ext cx="22402800" cy="89562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Квалитетно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и 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компетентно </a:t>
            </a:r>
            <a:r>
              <a:rPr lang="ru-RU" b="1" dirty="0" err="1">
                <a:ln/>
                <a:solidFill>
                  <a:schemeClr val="accent4"/>
                </a:solidFill>
              </a:rPr>
              <a:t>обављање</a:t>
            </a:r>
            <a:r>
              <a:rPr lang="ru-RU" b="1" dirty="0">
                <a:ln/>
                <a:solidFill>
                  <a:schemeClr val="accent4"/>
                </a:solidFill>
              </a:rPr>
              <a:t> свих </a:t>
            </a:r>
            <a:r>
              <a:rPr lang="ru-RU" b="1" dirty="0" err="1">
                <a:ln/>
                <a:solidFill>
                  <a:schemeClr val="accent4"/>
                </a:solidFill>
              </a:rPr>
              <a:t>инжењерских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послова</a:t>
            </a:r>
            <a:r>
              <a:rPr lang="ru-RU" b="1" dirty="0">
                <a:ln/>
                <a:solidFill>
                  <a:schemeClr val="accent4"/>
                </a:solidFill>
              </a:rPr>
              <a:t> у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привреди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Пројектовање</a:t>
            </a:r>
            <a:r>
              <a:rPr lang="ru-RU" b="1" dirty="0">
                <a:ln/>
                <a:solidFill>
                  <a:schemeClr val="accent4"/>
                </a:solidFill>
              </a:rPr>
              <a:t>,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планирање</a:t>
            </a:r>
            <a:r>
              <a:rPr lang="ru-RU" b="1" dirty="0">
                <a:ln/>
                <a:solidFill>
                  <a:schemeClr val="accent4"/>
                </a:solidFill>
              </a:rPr>
              <a:t>,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организација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и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контрола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поизводње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Брзо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иновирање</a:t>
            </a:r>
            <a:r>
              <a:rPr lang="ru-RU" b="1" dirty="0">
                <a:ln/>
                <a:solidFill>
                  <a:schemeClr val="accent4"/>
                </a:solidFill>
              </a:rPr>
              <a:t> и </a:t>
            </a:r>
            <a:r>
              <a:rPr lang="ru-RU" b="1" dirty="0" err="1">
                <a:ln/>
                <a:solidFill>
                  <a:schemeClr val="accent4"/>
                </a:solidFill>
              </a:rPr>
              <a:t>надградњу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стеченог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знања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Повезивање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знања</a:t>
            </a:r>
            <a:r>
              <a:rPr lang="ru-RU" b="1" dirty="0">
                <a:ln/>
                <a:solidFill>
                  <a:schemeClr val="accent4"/>
                </a:solidFill>
              </a:rPr>
              <a:t> из области </a:t>
            </a:r>
            <a:r>
              <a:rPr lang="ru-RU" b="1" dirty="0" err="1">
                <a:ln/>
                <a:solidFill>
                  <a:schemeClr val="accent4"/>
                </a:solidFill>
              </a:rPr>
              <a:t>машинства</a:t>
            </a:r>
            <a:r>
              <a:rPr lang="ru-RU" b="1" dirty="0">
                <a:ln/>
                <a:solidFill>
                  <a:schemeClr val="accent4"/>
                </a:solidFill>
              </a:rPr>
              <a:t>, </a:t>
            </a:r>
            <a:r>
              <a:rPr lang="ru-RU" b="1" dirty="0" err="1">
                <a:ln/>
                <a:solidFill>
                  <a:schemeClr val="accent4"/>
                </a:solidFill>
              </a:rPr>
              <a:t>економије</a:t>
            </a:r>
            <a:r>
              <a:rPr lang="ru-RU" b="1" dirty="0">
                <a:ln/>
                <a:solidFill>
                  <a:schemeClr val="accent4"/>
                </a:solidFill>
              </a:rPr>
              <a:t>, </a:t>
            </a:r>
            <a:r>
              <a:rPr lang="ru-RU" b="1" dirty="0" err="1">
                <a:ln/>
                <a:solidFill>
                  <a:schemeClr val="accent4"/>
                </a:solidFill>
              </a:rPr>
              <a:t>организације</a:t>
            </a:r>
            <a:r>
              <a:rPr lang="ru-RU" b="1" dirty="0">
                <a:ln/>
                <a:solidFill>
                  <a:schemeClr val="accent4"/>
                </a:solidFill>
              </a:rPr>
              <a:t> и 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информатике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Употреба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информационо-комуникационих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технологија</a:t>
            </a:r>
            <a:r>
              <a:rPr lang="ru-RU" b="1" dirty="0">
                <a:ln/>
                <a:solidFill>
                  <a:schemeClr val="accent4"/>
                </a:solidFill>
              </a:rPr>
              <a:t> у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процесима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развоја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производа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Употреба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савремених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инжењерских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алата</a:t>
            </a:r>
            <a:r>
              <a:rPr lang="ru-RU" b="1" dirty="0">
                <a:ln/>
                <a:solidFill>
                  <a:schemeClr val="accent4"/>
                </a:solidFill>
              </a:rPr>
              <a:t> у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привредном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окружењу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 smtClean="0">
                <a:ln/>
                <a:solidFill>
                  <a:schemeClr val="accent4"/>
                </a:solidFill>
              </a:rPr>
              <a:t>Оптимизација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производних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процеса</a:t>
            </a:r>
            <a:r>
              <a:rPr lang="ru-RU" b="1" dirty="0">
                <a:ln/>
                <a:solidFill>
                  <a:schemeClr val="accent4"/>
                </a:solidFill>
              </a:rPr>
              <a:t>, </a:t>
            </a:r>
            <a:r>
              <a:rPr lang="ru-RU" b="1" dirty="0" err="1">
                <a:ln/>
                <a:solidFill>
                  <a:schemeClr val="accent4"/>
                </a:solidFill>
              </a:rPr>
              <a:t>инжењеринга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одржавања</a:t>
            </a:r>
            <a:r>
              <a:rPr lang="ru-RU" b="1" dirty="0">
                <a:ln/>
                <a:solidFill>
                  <a:schemeClr val="accent4"/>
                </a:solidFill>
              </a:rPr>
              <a:t>, </a:t>
            </a:r>
            <a:r>
              <a:rPr lang="ru-RU" b="1" dirty="0" err="1">
                <a:ln/>
                <a:solidFill>
                  <a:schemeClr val="accent4"/>
                </a:solidFill>
              </a:rPr>
              <a:t>логистичких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>
                <a:ln/>
                <a:solidFill>
                  <a:schemeClr val="accent4"/>
                </a:solidFill>
              </a:rPr>
              <a:t>токова</a:t>
            </a:r>
            <a:r>
              <a:rPr lang="ru-RU" b="1" dirty="0">
                <a:ln/>
                <a:solidFill>
                  <a:schemeClr val="accent4"/>
                </a:solidFill>
              </a:rPr>
              <a:t> и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рециклаже</a:t>
            </a:r>
            <a:endParaRPr lang="ru-RU" b="1" dirty="0" smtClean="0">
              <a:ln/>
              <a:solidFill>
                <a:schemeClr val="accent4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ru-RU" b="1" dirty="0" err="1">
                <a:ln/>
                <a:solidFill>
                  <a:schemeClr val="accent4"/>
                </a:solidFill>
              </a:rPr>
              <a:t>К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оришћење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  <a:r>
              <a:rPr lang="ru-RU" b="1" dirty="0">
                <a:ln/>
                <a:solidFill>
                  <a:schemeClr val="accent4"/>
                </a:solidFill>
              </a:rPr>
              <a:t>метода </a:t>
            </a:r>
            <a:r>
              <a:rPr lang="ru-RU" b="1" dirty="0" err="1">
                <a:ln/>
                <a:solidFill>
                  <a:schemeClr val="accent4"/>
                </a:solidFill>
              </a:rPr>
              <a:t>мерења</a:t>
            </a:r>
            <a:r>
              <a:rPr lang="ru-RU" b="1" dirty="0">
                <a:ln/>
                <a:solidFill>
                  <a:schemeClr val="accent4"/>
                </a:solidFill>
              </a:rPr>
              <a:t> и </a:t>
            </a:r>
            <a:r>
              <a:rPr lang="ru-RU" b="1" dirty="0" err="1">
                <a:ln/>
                <a:solidFill>
                  <a:schemeClr val="accent4"/>
                </a:solidFill>
              </a:rPr>
              <a:t>примену</a:t>
            </a:r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4"/>
                </a:solidFill>
              </a:rPr>
              <a:t>стандарда</a:t>
            </a:r>
            <a:endParaRPr lang="ru-RU" b="1" i="0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96459" y="6396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957" y="1223281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Примена савремених технологија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25" y="4323461"/>
            <a:ext cx="12863946" cy="85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2957" y="1223281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Примена </a:t>
            </a:r>
            <a:r>
              <a:rPr lang="en-US" sz="8000" b="1" cap="none" spc="0" dirty="0" smtClean="0">
                <a:ln/>
                <a:solidFill>
                  <a:schemeClr val="accent3"/>
                </a:solidFill>
                <a:effectLst/>
              </a:rPr>
              <a:t>CAD </a:t>
            </a:r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софтверских пакета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4818"/>
          <a:stretch/>
        </p:blipFill>
        <p:spPr>
          <a:xfrm>
            <a:off x="12188824" y="7024007"/>
            <a:ext cx="11573163" cy="6193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512957" y="4749404"/>
            <a:ext cx="1301115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/>
          <a:srcRect t="5078" b="6250"/>
          <a:stretch>
            <a:fillRect/>
          </a:stretch>
        </p:blipFill>
        <p:spPr bwMode="auto">
          <a:xfrm>
            <a:off x="11929918" y="737492"/>
            <a:ext cx="11635522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75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dir="u"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99653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Примена </a:t>
            </a:r>
            <a:r>
              <a:rPr lang="en-US" sz="8000" b="1" cap="none" spc="0" dirty="0" smtClean="0">
                <a:ln/>
                <a:solidFill>
                  <a:schemeClr val="accent3"/>
                </a:solidFill>
                <a:effectLst/>
              </a:rPr>
              <a:t> CAD/CAM </a:t>
            </a:r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софтверских пакета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9" y="7869382"/>
            <a:ext cx="7363351" cy="50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27" y="4617260"/>
            <a:ext cx="8615636" cy="5939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1442" y="303270"/>
            <a:ext cx="7672499" cy="5049521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16365666">
            <a:off x="12806882" y="2043798"/>
            <a:ext cx="8268938" cy="8067828"/>
          </a:xfrm>
          <a:prstGeom prst="arc">
            <a:avLst>
              <a:gd name="adj1" fmla="val 16950875"/>
              <a:gd name="adj2" fmla="val 0"/>
            </a:avLst>
          </a:prstGeom>
          <a:noFill/>
          <a:ln w="3619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768072">
            <a:off x="4537444" y="5660789"/>
            <a:ext cx="7471898" cy="7121237"/>
          </a:xfrm>
          <a:prstGeom prst="arc">
            <a:avLst>
              <a:gd name="adj1" fmla="val 16950875"/>
              <a:gd name="adj2" fmla="val 0"/>
            </a:avLst>
          </a:prstGeom>
          <a:noFill/>
          <a:ln w="3619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910758883"/>
              </p:ext>
            </p:extLst>
          </p:nvPr>
        </p:nvGraphicFramePr>
        <p:xfrm>
          <a:off x="4062941" y="1440744"/>
          <a:ext cx="16251767" cy="10834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dir="u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99653"/>
            <a:ext cx="1167586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Примена </a:t>
            </a:r>
            <a:r>
              <a:rPr lang="en-US" sz="8000" b="1" cap="none" spc="0" dirty="0" smtClean="0">
                <a:ln/>
                <a:solidFill>
                  <a:schemeClr val="accent3"/>
                </a:solidFill>
                <a:effectLst/>
              </a:rPr>
              <a:t> CAD/CAM </a:t>
            </a:r>
            <a:r>
              <a:rPr lang="sr-Cyrl-RS" sz="8000" b="1" cap="none" spc="0" dirty="0" smtClean="0">
                <a:ln/>
                <a:solidFill>
                  <a:schemeClr val="accent3"/>
                </a:solidFill>
                <a:effectLst/>
              </a:rPr>
              <a:t>софтверских пакета</a:t>
            </a:r>
            <a:endParaRPr lang="en-US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Arc 9"/>
          <p:cNvSpPr/>
          <p:nvPr/>
        </p:nvSpPr>
        <p:spPr>
          <a:xfrm rot="16365666">
            <a:off x="12806882" y="2043798"/>
            <a:ext cx="8268938" cy="8067828"/>
          </a:xfrm>
          <a:prstGeom prst="arc">
            <a:avLst>
              <a:gd name="adj1" fmla="val 16950875"/>
              <a:gd name="adj2" fmla="val 0"/>
            </a:avLst>
          </a:prstGeom>
          <a:noFill/>
          <a:ln w="3619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768072">
            <a:off x="2537662" y="5300571"/>
            <a:ext cx="7471898" cy="7121237"/>
          </a:xfrm>
          <a:prstGeom prst="arc">
            <a:avLst>
              <a:gd name="adj1" fmla="val 16950875"/>
              <a:gd name="adj2" fmla="val 0"/>
            </a:avLst>
          </a:prstGeom>
          <a:noFill/>
          <a:ln w="36195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28" y="8516578"/>
            <a:ext cx="4699166" cy="4439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18" y="314278"/>
            <a:ext cx="5935808" cy="4451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5959" t="14204" r="23355" b="22160"/>
          <a:stretch/>
        </p:blipFill>
        <p:spPr>
          <a:xfrm>
            <a:off x="7952783" y="5215631"/>
            <a:ext cx="6594763" cy="4655127"/>
          </a:xfrm>
          <a:prstGeom prst="rect">
            <a:avLst/>
          </a:prstGeom>
        </p:spPr>
      </p:pic>
      <p:pic>
        <p:nvPicPr>
          <p:cNvPr id="13" name="58783068_2389920804577938_6174623286001926144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/>
          <a:stretch/>
        </p:blipFill>
        <p:spPr>
          <a:xfrm>
            <a:off x="14773531" y="6892827"/>
            <a:ext cx="8797012" cy="49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dir="u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erspective Light">
      <a:dk1>
        <a:srgbClr val="737572"/>
      </a:dk1>
      <a:lt1>
        <a:sysClr val="window" lastClr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26485</TotalTime>
  <Words>306</Words>
  <Application>Microsoft Office PowerPoint</Application>
  <PresentationFormat>Custom</PresentationFormat>
  <Paragraphs>67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Lato Black</vt:lpstr>
      <vt:lpstr>Lato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Windows User</cp:lastModifiedBy>
  <cp:revision>4012</cp:revision>
  <dcterms:created xsi:type="dcterms:W3CDTF">2014-11-12T21:47:38Z</dcterms:created>
  <dcterms:modified xsi:type="dcterms:W3CDTF">2019-05-07T14:13:47Z</dcterms:modified>
</cp:coreProperties>
</file>