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B759ABE-7D0A-4955-87B7-0316F44411C4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</p14:sldIdLst>
        </p14:section>
        <p14:section name="Untitled Section" id="{581AC8FD-B4DC-4CB9-8E14-7DCD8ECFCD9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13" autoAdjust="0"/>
  </p:normalViewPr>
  <p:slideViewPr>
    <p:cSldViewPr>
      <p:cViewPr varScale="1">
        <p:scale>
          <a:sx n="82" d="100"/>
          <a:sy n="82" d="100"/>
        </p:scale>
        <p:origin x="121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7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5" Type="http://schemas.openxmlformats.org/officeDocument/2006/relationships/image" Target="../media/image89.wmf"/><Relationship Id="rId4" Type="http://schemas.openxmlformats.org/officeDocument/2006/relationships/image" Target="../media/image8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6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2" Type="http://schemas.openxmlformats.org/officeDocument/2006/relationships/image" Target="../media/image106.wmf"/><Relationship Id="rId1" Type="http://schemas.openxmlformats.org/officeDocument/2006/relationships/image" Target="../media/image105.wmf"/><Relationship Id="rId4" Type="http://schemas.openxmlformats.org/officeDocument/2006/relationships/image" Target="../media/image10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6" Type="http://schemas.openxmlformats.org/officeDocument/2006/relationships/image" Target="../media/image114.wmf"/><Relationship Id="rId5" Type="http://schemas.openxmlformats.org/officeDocument/2006/relationships/image" Target="../media/image113.wmf"/><Relationship Id="rId4" Type="http://schemas.openxmlformats.org/officeDocument/2006/relationships/image" Target="../media/image11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4" Type="http://schemas.openxmlformats.org/officeDocument/2006/relationships/image" Target="../media/image118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8EF5E-0940-4266-8727-1ABB95EA7C2E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8D0E7-FFBF-4F31-9A4E-EF3557493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80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8D0E7-FFBF-4F31-9A4E-EF3557493D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0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A8D0E7-FFBF-4F31-9A4E-EF3557493D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2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4D679-8AED-4345-A255-7AC190B162AD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67D8-5D60-4298-A467-593388AC8CBB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2C06D-6B03-4437-8910-ECD6D038EB33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A0903-7D45-4318-BA66-CB9817E315F3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F2B1A-404F-4FCD-80FC-4FA7174548F9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8CB8C-6916-4F63-ADFF-2851031143CE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35C4A-22B4-413C-AB1C-E74753026E0E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A555-CB2C-4105-8212-DE5D4C9D664A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89FB0-FCDE-41D0-8AB0-41607EAB2E94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44714-2481-4BDC-B529-D593CEF508D8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E3A1-C9A3-4BDD-90B1-D11B805AF375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0C85-4341-418A-AE0A-F677EBF0F3AB}" type="datetime1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CDA0C-D97B-4D93-8C84-B5FBB7F7DC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2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4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57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65.bin"/><Relationship Id="rId18" Type="http://schemas.openxmlformats.org/officeDocument/2006/relationships/image" Target="../media/image67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6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4.bin"/><Relationship Id="rId5" Type="http://schemas.openxmlformats.org/officeDocument/2006/relationships/oleObject" Target="../embeddings/oleObject61.bin"/><Relationship Id="rId15" Type="http://schemas.openxmlformats.org/officeDocument/2006/relationships/oleObject" Target="../embeddings/oleObject66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68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3.bin"/><Relationship Id="rId14" Type="http://schemas.openxmlformats.org/officeDocument/2006/relationships/image" Target="../media/image6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7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70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72.wmf"/><Relationship Id="rId4" Type="http://schemas.openxmlformats.org/officeDocument/2006/relationships/image" Target="../media/image69.wmf"/><Relationship Id="rId9" Type="http://schemas.openxmlformats.org/officeDocument/2006/relationships/oleObject" Target="../embeddings/oleObject7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8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0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5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10" Type="http://schemas.openxmlformats.org/officeDocument/2006/relationships/image" Target="../media/image77.wmf"/><Relationship Id="rId4" Type="http://schemas.openxmlformats.org/officeDocument/2006/relationships/image" Target="../media/image74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7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82.wmf"/><Relationship Id="rId5" Type="http://schemas.openxmlformats.org/officeDocument/2006/relationships/oleObject" Target="../embeddings/oleObject82.bin"/><Relationship Id="rId10" Type="http://schemas.openxmlformats.org/officeDocument/2006/relationships/image" Target="../media/image84.wmf"/><Relationship Id="rId4" Type="http://schemas.openxmlformats.org/officeDocument/2006/relationships/image" Target="../media/image81.wmf"/><Relationship Id="rId9" Type="http://schemas.openxmlformats.org/officeDocument/2006/relationships/oleObject" Target="../embeddings/oleObject84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8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6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8.wmf"/><Relationship Id="rId4" Type="http://schemas.openxmlformats.org/officeDocument/2006/relationships/image" Target="../media/image85.wmf"/><Relationship Id="rId9" Type="http://schemas.openxmlformats.org/officeDocument/2006/relationships/oleObject" Target="../embeddings/oleObject88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93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9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99.bin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9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99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00.bin"/><Relationship Id="rId7" Type="http://schemas.openxmlformats.org/officeDocument/2006/relationships/oleObject" Target="../embeddings/oleObject10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01.bin"/><Relationship Id="rId4" Type="http://schemas.openxmlformats.org/officeDocument/2006/relationships/image" Target="../media/image10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04.bin"/><Relationship Id="rId4" Type="http://schemas.openxmlformats.org/officeDocument/2006/relationships/image" Target="../media/image103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108.wmf"/><Relationship Id="rId4" Type="http://schemas.openxmlformats.org/officeDocument/2006/relationships/image" Target="../media/image105.wmf"/><Relationship Id="rId9" Type="http://schemas.openxmlformats.org/officeDocument/2006/relationships/oleObject" Target="../embeddings/oleObject108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13" Type="http://schemas.openxmlformats.org/officeDocument/2006/relationships/oleObject" Target="../embeddings/oleObject114.bin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10.wmf"/><Relationship Id="rId11" Type="http://schemas.openxmlformats.org/officeDocument/2006/relationships/oleObject" Target="../embeddings/oleObject113.bin"/><Relationship Id="rId5" Type="http://schemas.openxmlformats.org/officeDocument/2006/relationships/oleObject" Target="../embeddings/oleObject110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12.bin"/><Relationship Id="rId14" Type="http://schemas.openxmlformats.org/officeDocument/2006/relationships/image" Target="../media/image11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.wmf"/><Relationship Id="rId3" Type="http://schemas.openxmlformats.org/officeDocument/2006/relationships/oleObject" Target="../embeddings/oleObject115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16.wmf"/><Relationship Id="rId5" Type="http://schemas.openxmlformats.org/officeDocument/2006/relationships/oleObject" Target="../embeddings/oleObject116.bin"/><Relationship Id="rId10" Type="http://schemas.openxmlformats.org/officeDocument/2006/relationships/image" Target="../media/image118.wmf"/><Relationship Id="rId4" Type="http://schemas.openxmlformats.org/officeDocument/2006/relationships/image" Target="../media/image115.wmf"/><Relationship Id="rId9" Type="http://schemas.openxmlformats.org/officeDocument/2006/relationships/oleObject" Target="../embeddings/oleObject11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20.bin"/><Relationship Id="rId4" Type="http://schemas.openxmlformats.org/officeDocument/2006/relationships/image" Target="../media/image11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763000" cy="1981199"/>
          </a:xfrm>
        </p:spPr>
        <p:txBody>
          <a:bodyPr>
            <a:normAutofit fontScale="90000"/>
          </a:bodyPr>
          <a:lstStyle/>
          <a:p>
            <a:pPr algn="l"/>
            <a:r>
              <a:rPr lang="de-DE" sz="1600" b="1" dirty="0">
                <a:latin typeface="Times New Roman" pitchFamily="18" charset="0"/>
                <a:cs typeface="Times New Roman" pitchFamily="18" charset="0"/>
              </a:rPr>
              <a:t>GRAFI</a:t>
            </a:r>
            <a:r>
              <a:rPr lang="sr-Latn-CS" sz="1600" b="1" dirty="0">
                <a:latin typeface="Times New Roman" pitchFamily="18" charset="0"/>
                <a:cs typeface="Times New Roman" pitchFamily="18" charset="0"/>
              </a:rPr>
              <a:t>ČKI </a:t>
            </a: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RAD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IZ MASINSKIH  ELEMENATA</a:t>
            </a: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autor</a:t>
            </a:r>
            <a:r>
              <a:rPr lang="sr-Latn-CS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Snezana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 smtClean="0">
                <a:latin typeface="Times New Roman" pitchFamily="18" charset="0"/>
                <a:cs typeface="Times New Roman" pitchFamily="18" charset="0"/>
              </a:rPr>
              <a:t>Vrekic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Za prikazanu šemu dvostepenog reduktora u H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-H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 ravni, gde se pogon ostvaruje pomoću Elektromotora (EM) i preko kaišnog prenosa 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sr-Latn-CS" sz="1600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 – K</a:t>
            </a:r>
            <a:r>
              <a:rPr lang="sr-Latn-CS" sz="1600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predaje vratilu 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, a prema datim podacima, potrebno je: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Odrediti snage, brojeve obrtaja i obrtne momente svih vratila;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Proveriti stepen sigurnosti na bokovima i u podnožju zubaca zupčastih parova 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1-2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3 – 4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Nacrtati šemu opterećenja u dve ravni i proračunati vratilo 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Izabrati ležajeve na mestima 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sr-Latn-CS" sz="16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Nacrtati sklopni crtež vratila II sa svim pripadajućim elementima (zupčanici, klinovi, ležajevi, osigurači ...);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>
                <a:latin typeface="Times New Roman" pitchFamily="18" charset="0"/>
                <a:cs typeface="Times New Roman" pitchFamily="18" charset="0"/>
              </a:rPr>
            </a:br>
            <a:r>
              <a:rPr lang="sr-Latn-CS" sz="1600" dirty="0">
                <a:latin typeface="Times New Roman" pitchFamily="18" charset="0"/>
                <a:cs typeface="Times New Roman" pitchFamily="18" charset="0"/>
              </a:rPr>
              <a:t>Nacrtati radionički crtež zupčanika 1.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686800" cy="44196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447801" y="2971800"/>
            <a:ext cx="304800" cy="1143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447800" y="5029200"/>
            <a:ext cx="304800" cy="6858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5181600"/>
            <a:ext cx="9144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EM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>
            <a:off x="1143000" y="5410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1371600" y="48006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1372394" y="44188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677194" y="43426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1677194" y="4647406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838200" y="57912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sr-Latn-CS" sz="1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sr-Latn-C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2590800" y="31242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Freeform 4"/>
          <p:cNvSpPr>
            <a:spLocks/>
          </p:cNvSpPr>
          <p:nvPr/>
        </p:nvSpPr>
        <p:spPr bwMode="auto">
          <a:xfrm>
            <a:off x="1752600" y="3505200"/>
            <a:ext cx="4760913" cy="1587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7499" y="0"/>
              </a:cxn>
            </a:cxnLst>
            <a:rect l="0" t="0" r="r" b="b"/>
            <a:pathLst>
              <a:path w="7499" h="1">
                <a:moveTo>
                  <a:pt x="0" y="1"/>
                </a:moveTo>
                <a:lnTo>
                  <a:pt x="7499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286000" y="3124200"/>
            <a:ext cx="360363" cy="8382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286000" y="3962400"/>
            <a:ext cx="358775" cy="154146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2667000" y="4800600"/>
            <a:ext cx="2570162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rot="5400000">
            <a:off x="4985543" y="4768057"/>
            <a:ext cx="13065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5257800" y="4419600"/>
            <a:ext cx="4762" cy="842962"/>
          </a:xfrm>
          <a:custGeom>
            <a:avLst/>
            <a:gdLst/>
            <a:ahLst/>
            <a:cxnLst>
              <a:cxn ang="0">
                <a:pos x="0" y="1328"/>
              </a:cxn>
              <a:cxn ang="0">
                <a:pos x="7" y="0"/>
              </a:cxn>
            </a:cxnLst>
            <a:rect l="0" t="0" r="r" b="b"/>
            <a:pathLst>
              <a:path w="7" h="1328">
                <a:moveTo>
                  <a:pt x="0" y="1328"/>
                </a:moveTo>
                <a:lnTo>
                  <a:pt x="7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962400" y="5257800"/>
            <a:ext cx="130651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3581400" y="5486400"/>
            <a:ext cx="2019300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3181" y="0"/>
              </a:cxn>
            </a:cxnLst>
            <a:rect l="0" t="0" r="r" b="b"/>
            <a:pathLst>
              <a:path w="3181" h="1">
                <a:moveTo>
                  <a:pt x="0" y="1"/>
                </a:moveTo>
                <a:lnTo>
                  <a:pt x="3181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3581400" y="5257800"/>
            <a:ext cx="347662" cy="238125"/>
          </a:xfrm>
          <a:custGeom>
            <a:avLst/>
            <a:gdLst/>
            <a:ahLst/>
            <a:cxnLst>
              <a:cxn ang="0">
                <a:pos x="0" y="375"/>
              </a:cxn>
              <a:cxn ang="0">
                <a:pos x="547" y="0"/>
              </a:cxn>
            </a:cxnLst>
            <a:rect l="0" t="0" r="r" b="b"/>
            <a:pathLst>
              <a:path w="547" h="375">
                <a:moveTo>
                  <a:pt x="0" y="375"/>
                </a:moveTo>
                <a:lnTo>
                  <a:pt x="547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5" name="Freeform 13"/>
          <p:cNvSpPr>
            <a:spLocks/>
          </p:cNvSpPr>
          <p:nvPr/>
        </p:nvSpPr>
        <p:spPr bwMode="auto">
          <a:xfrm flipH="1">
            <a:off x="5257800" y="4114800"/>
            <a:ext cx="361950" cy="258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" y="351"/>
              </a:cxn>
            </a:cxnLst>
            <a:rect l="0" t="0" r="r" b="b"/>
            <a:pathLst>
              <a:path w="558" h="351">
                <a:moveTo>
                  <a:pt x="0" y="0"/>
                </a:moveTo>
                <a:lnTo>
                  <a:pt x="558" y="351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5257800" y="5257800"/>
            <a:ext cx="350837" cy="219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3" y="346"/>
              </a:cxn>
            </a:cxnLst>
            <a:rect l="0" t="0" r="r" b="b"/>
            <a:pathLst>
              <a:path w="553" h="346">
                <a:moveTo>
                  <a:pt x="0" y="0"/>
                </a:moveTo>
                <a:lnTo>
                  <a:pt x="553" y="346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2133600" y="2819400"/>
            <a:ext cx="3759200" cy="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919" y="0"/>
              </a:cxn>
            </a:cxnLst>
            <a:rect l="0" t="0" r="r" b="b"/>
            <a:pathLst>
              <a:path w="5919" h="1">
                <a:moveTo>
                  <a:pt x="0" y="1"/>
                </a:moveTo>
                <a:lnTo>
                  <a:pt x="5919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8" name="Freeform 16"/>
          <p:cNvSpPr>
            <a:spLocks/>
          </p:cNvSpPr>
          <p:nvPr/>
        </p:nvSpPr>
        <p:spPr bwMode="auto">
          <a:xfrm>
            <a:off x="1981200" y="3048000"/>
            <a:ext cx="45719" cy="2590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80"/>
              </a:cxn>
            </a:cxnLst>
            <a:rect l="0" t="0" r="r" b="b"/>
            <a:pathLst>
              <a:path w="1" h="4080">
                <a:moveTo>
                  <a:pt x="0" y="0"/>
                </a:moveTo>
                <a:lnTo>
                  <a:pt x="0" y="408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9" name="Arc 17"/>
          <p:cNvSpPr>
            <a:spLocks/>
          </p:cNvSpPr>
          <p:nvPr/>
        </p:nvSpPr>
        <p:spPr bwMode="auto">
          <a:xfrm rot="15706191" flipV="1">
            <a:off x="1928255" y="2865238"/>
            <a:ext cx="277146" cy="213124"/>
          </a:xfrm>
          <a:custGeom>
            <a:avLst/>
            <a:gdLst>
              <a:gd name="G0" fmla="+- 0 0 0"/>
              <a:gd name="G1" fmla="+- 4428 0 0"/>
              <a:gd name="G2" fmla="+- 21600 0 0"/>
              <a:gd name="T0" fmla="*/ 21141 w 21600"/>
              <a:gd name="T1" fmla="*/ 0 h 25807"/>
              <a:gd name="T2" fmla="*/ 3079 w 21600"/>
              <a:gd name="T3" fmla="*/ 25807 h 25807"/>
              <a:gd name="T4" fmla="*/ 0 w 21600"/>
              <a:gd name="T5" fmla="*/ 4428 h 25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807" fill="none" extrusionOk="0">
                <a:moveTo>
                  <a:pt x="21141" y="-1"/>
                </a:moveTo>
                <a:cubicBezTo>
                  <a:pt x="21446" y="1456"/>
                  <a:pt x="21600" y="2940"/>
                  <a:pt x="21600" y="4428"/>
                </a:cubicBezTo>
                <a:cubicBezTo>
                  <a:pt x="21600" y="15167"/>
                  <a:pt x="13709" y="24276"/>
                  <a:pt x="3079" y="25807"/>
                </a:cubicBezTo>
              </a:path>
              <a:path w="21600" h="25807" stroke="0" extrusionOk="0">
                <a:moveTo>
                  <a:pt x="21141" y="-1"/>
                </a:moveTo>
                <a:cubicBezTo>
                  <a:pt x="21446" y="1456"/>
                  <a:pt x="21600" y="2940"/>
                  <a:pt x="21600" y="4428"/>
                </a:cubicBezTo>
                <a:cubicBezTo>
                  <a:pt x="21600" y="15167"/>
                  <a:pt x="13709" y="24276"/>
                  <a:pt x="3079" y="25807"/>
                </a:cubicBezTo>
                <a:lnTo>
                  <a:pt x="0" y="442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2133600" y="5867400"/>
            <a:ext cx="3789362" cy="3175"/>
          </a:xfrm>
          <a:custGeom>
            <a:avLst/>
            <a:gdLst/>
            <a:ahLst/>
            <a:cxnLst>
              <a:cxn ang="0">
                <a:pos x="0" y="5"/>
              </a:cxn>
              <a:cxn ang="0">
                <a:pos x="5968" y="0"/>
              </a:cxn>
            </a:cxnLst>
            <a:rect l="0" t="0" r="r" b="b"/>
            <a:pathLst>
              <a:path w="5968" h="5">
                <a:moveTo>
                  <a:pt x="0" y="5"/>
                </a:moveTo>
                <a:lnTo>
                  <a:pt x="5968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1" name="Freeform 19"/>
          <p:cNvSpPr>
            <a:spLocks/>
          </p:cNvSpPr>
          <p:nvPr/>
        </p:nvSpPr>
        <p:spPr bwMode="auto">
          <a:xfrm flipH="1">
            <a:off x="4724400" y="5486400"/>
            <a:ext cx="76200" cy="228600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0" y="0"/>
              </a:cxn>
            </a:cxnLst>
            <a:rect l="0" t="0" r="r" b="b"/>
            <a:pathLst>
              <a:path w="1" h="424">
                <a:moveTo>
                  <a:pt x="0" y="424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3" name="Freeform 21"/>
          <p:cNvSpPr>
            <a:spLocks/>
          </p:cNvSpPr>
          <p:nvPr/>
        </p:nvSpPr>
        <p:spPr bwMode="auto">
          <a:xfrm flipH="1">
            <a:off x="4724399" y="5562600"/>
            <a:ext cx="76200" cy="650875"/>
          </a:xfrm>
          <a:custGeom>
            <a:avLst/>
            <a:gdLst/>
            <a:ahLst/>
            <a:cxnLst>
              <a:cxn ang="0">
                <a:pos x="0" y="424"/>
              </a:cxn>
              <a:cxn ang="0">
                <a:pos x="0" y="0"/>
              </a:cxn>
            </a:cxnLst>
            <a:rect l="0" t="0" r="r" b="b"/>
            <a:pathLst>
              <a:path w="1" h="424">
                <a:moveTo>
                  <a:pt x="0" y="424"/>
                </a:moveTo>
                <a:lnTo>
                  <a:pt x="0" y="0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6096000" y="2971800"/>
            <a:ext cx="1587" cy="2586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73"/>
              </a:cxn>
            </a:cxnLst>
            <a:rect l="0" t="0" r="r" b="b"/>
            <a:pathLst>
              <a:path w="1" h="4073">
                <a:moveTo>
                  <a:pt x="0" y="0"/>
                </a:moveTo>
                <a:lnTo>
                  <a:pt x="0" y="4073"/>
                </a:lnTo>
              </a:path>
            </a:pathLst>
          </a:custGeom>
          <a:noFill/>
          <a:ln w="19050" cmpd="sng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4419600" y="6172201"/>
            <a:ext cx="723900" cy="3048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RM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6" name="Arc 24"/>
          <p:cNvSpPr>
            <a:spLocks/>
          </p:cNvSpPr>
          <p:nvPr/>
        </p:nvSpPr>
        <p:spPr bwMode="auto">
          <a:xfrm rot="9825517" flipV="1">
            <a:off x="2020097" y="5594799"/>
            <a:ext cx="74605" cy="288797"/>
          </a:xfrm>
          <a:custGeom>
            <a:avLst/>
            <a:gdLst>
              <a:gd name="G0" fmla="+- 0 0 0"/>
              <a:gd name="G1" fmla="+- 4428 0 0"/>
              <a:gd name="G2" fmla="+- 21600 0 0"/>
              <a:gd name="T0" fmla="*/ 21141 w 21600"/>
              <a:gd name="T1" fmla="*/ 0 h 25807"/>
              <a:gd name="T2" fmla="*/ 3079 w 21600"/>
              <a:gd name="T3" fmla="*/ 25807 h 25807"/>
              <a:gd name="T4" fmla="*/ 0 w 21600"/>
              <a:gd name="T5" fmla="*/ 4428 h 25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807" fill="none" extrusionOk="0">
                <a:moveTo>
                  <a:pt x="21141" y="-1"/>
                </a:moveTo>
                <a:cubicBezTo>
                  <a:pt x="21446" y="1456"/>
                  <a:pt x="21600" y="2940"/>
                  <a:pt x="21600" y="4428"/>
                </a:cubicBezTo>
                <a:cubicBezTo>
                  <a:pt x="21600" y="15167"/>
                  <a:pt x="13709" y="24276"/>
                  <a:pt x="3079" y="25807"/>
                </a:cubicBezTo>
              </a:path>
              <a:path w="21600" h="25807" stroke="0" extrusionOk="0">
                <a:moveTo>
                  <a:pt x="21141" y="-1"/>
                </a:moveTo>
                <a:cubicBezTo>
                  <a:pt x="21446" y="1456"/>
                  <a:pt x="21600" y="2940"/>
                  <a:pt x="21600" y="4428"/>
                </a:cubicBezTo>
                <a:cubicBezTo>
                  <a:pt x="21600" y="15167"/>
                  <a:pt x="13709" y="24276"/>
                  <a:pt x="3079" y="25807"/>
                </a:cubicBezTo>
                <a:lnTo>
                  <a:pt x="0" y="442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7" name="Arc 25"/>
          <p:cNvSpPr>
            <a:spLocks/>
          </p:cNvSpPr>
          <p:nvPr/>
        </p:nvSpPr>
        <p:spPr bwMode="auto">
          <a:xfrm rot="4356218" flipV="1">
            <a:off x="5812744" y="5517978"/>
            <a:ext cx="311349" cy="309271"/>
          </a:xfrm>
          <a:custGeom>
            <a:avLst/>
            <a:gdLst>
              <a:gd name="G0" fmla="+- 0 0 0"/>
              <a:gd name="G1" fmla="+- 4428 0 0"/>
              <a:gd name="G2" fmla="+- 21600 0 0"/>
              <a:gd name="T0" fmla="*/ 21141 w 21600"/>
              <a:gd name="T1" fmla="*/ 0 h 25413"/>
              <a:gd name="T2" fmla="*/ 5118 w 21600"/>
              <a:gd name="T3" fmla="*/ 25413 h 25413"/>
              <a:gd name="T4" fmla="*/ 0 w 21600"/>
              <a:gd name="T5" fmla="*/ 4428 h 25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413" fill="none" extrusionOk="0">
                <a:moveTo>
                  <a:pt x="21141" y="-1"/>
                </a:moveTo>
                <a:cubicBezTo>
                  <a:pt x="21446" y="1456"/>
                  <a:pt x="21600" y="2940"/>
                  <a:pt x="21600" y="4428"/>
                </a:cubicBezTo>
                <a:cubicBezTo>
                  <a:pt x="21600" y="14385"/>
                  <a:pt x="14792" y="23053"/>
                  <a:pt x="5117" y="25412"/>
                </a:cubicBezTo>
              </a:path>
              <a:path w="21600" h="25413" stroke="0" extrusionOk="0">
                <a:moveTo>
                  <a:pt x="21141" y="-1"/>
                </a:moveTo>
                <a:cubicBezTo>
                  <a:pt x="21446" y="1456"/>
                  <a:pt x="21600" y="2940"/>
                  <a:pt x="21600" y="4428"/>
                </a:cubicBezTo>
                <a:cubicBezTo>
                  <a:pt x="21600" y="14385"/>
                  <a:pt x="14792" y="23053"/>
                  <a:pt x="5117" y="25412"/>
                </a:cubicBezTo>
                <a:lnTo>
                  <a:pt x="0" y="442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5562600" y="5410200"/>
            <a:ext cx="457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100" u="none" strike="noStrike" cap="none" normalizeH="0" baseline="0" dirty="0" smtClean="0">
                <a:ln w="19050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endParaRPr kumimoji="0" lang="sr-Latn-CS" sz="1100" u="none" strike="noStrike" cap="none" normalizeH="0" baseline="0" dirty="0" smtClean="0">
              <a:ln w="19050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 rot="10800000">
            <a:off x="5181600" y="5410200"/>
            <a:ext cx="457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9" name="Arc 27"/>
          <p:cNvSpPr>
            <a:spLocks/>
          </p:cNvSpPr>
          <p:nvPr/>
        </p:nvSpPr>
        <p:spPr bwMode="auto">
          <a:xfrm rot="21309672" flipV="1">
            <a:off x="5800768" y="2821520"/>
            <a:ext cx="285663" cy="238953"/>
          </a:xfrm>
          <a:custGeom>
            <a:avLst/>
            <a:gdLst>
              <a:gd name="G0" fmla="+- 0 0 0"/>
              <a:gd name="G1" fmla="+- 4428 0 0"/>
              <a:gd name="G2" fmla="+- 21600 0 0"/>
              <a:gd name="T0" fmla="*/ 21141 w 21600"/>
              <a:gd name="T1" fmla="*/ 0 h 25807"/>
              <a:gd name="T2" fmla="*/ 3079 w 21600"/>
              <a:gd name="T3" fmla="*/ 25807 h 25807"/>
              <a:gd name="T4" fmla="*/ 0 w 21600"/>
              <a:gd name="T5" fmla="*/ 4428 h 258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807" fill="none" extrusionOk="0">
                <a:moveTo>
                  <a:pt x="21141" y="-1"/>
                </a:moveTo>
                <a:cubicBezTo>
                  <a:pt x="21446" y="1456"/>
                  <a:pt x="21600" y="2940"/>
                  <a:pt x="21600" y="4428"/>
                </a:cubicBezTo>
                <a:cubicBezTo>
                  <a:pt x="21600" y="15167"/>
                  <a:pt x="13709" y="24276"/>
                  <a:pt x="3079" y="25807"/>
                </a:cubicBezTo>
              </a:path>
              <a:path w="21600" h="25807" stroke="0" extrusionOk="0">
                <a:moveTo>
                  <a:pt x="21141" y="-1"/>
                </a:moveTo>
                <a:cubicBezTo>
                  <a:pt x="21446" y="1456"/>
                  <a:pt x="21600" y="2940"/>
                  <a:pt x="21600" y="4428"/>
                </a:cubicBezTo>
                <a:cubicBezTo>
                  <a:pt x="21600" y="15167"/>
                  <a:pt x="13709" y="24276"/>
                  <a:pt x="3079" y="25807"/>
                </a:cubicBezTo>
                <a:lnTo>
                  <a:pt x="0" y="4428"/>
                </a:lnTo>
                <a:close/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5715000" y="3810000"/>
            <a:ext cx="325437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2819400" y="2895600"/>
            <a:ext cx="4318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819400" y="4876800"/>
            <a:ext cx="327025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1143000" y="5562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5" name="Text Box 33"/>
          <p:cNvSpPr txBox="1">
            <a:spLocks noChangeArrowheads="1"/>
          </p:cNvSpPr>
          <p:nvPr/>
        </p:nvSpPr>
        <p:spPr bwMode="auto">
          <a:xfrm flipH="1">
            <a:off x="4191000" y="5486400"/>
            <a:ext cx="4572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latin typeface="Arial" pitchFamily="34" charset="0"/>
              </a:rPr>
              <a:t>S</a:t>
            </a:r>
            <a:r>
              <a:rPr lang="en-US" sz="900" b="1" i="1" dirty="0" smtClean="0">
                <a:latin typeface="Arial" pitchFamily="34" charset="0"/>
              </a:rPr>
              <a:t>2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5400000" flipH="1" flipV="1">
            <a:off x="2590800" y="51054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57" idx="2"/>
          </p:cNvCxnSpPr>
          <p:nvPr/>
        </p:nvCxnSpPr>
        <p:spPr>
          <a:xfrm rot="16200000" flipH="1">
            <a:off x="1106389" y="2858988"/>
            <a:ext cx="301823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 flipH="1" flipV="1">
            <a:off x="5562600" y="4038600"/>
            <a:ext cx="304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685800" y="2667000"/>
            <a:ext cx="60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en-US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sr-Latn-C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1981200" y="3124200"/>
            <a:ext cx="354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6019800" y="3200400"/>
            <a:ext cx="430213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</a:t>
            </a:r>
          </a:p>
        </p:txBody>
      </p:sp>
      <p:cxnSp>
        <p:nvCxnSpPr>
          <p:cNvPr id="66" name="Straight Connector 65"/>
          <p:cNvCxnSpPr/>
          <p:nvPr/>
        </p:nvCxnSpPr>
        <p:spPr>
          <a:xfrm rot="10800000">
            <a:off x="1905000" y="48006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5715000" y="4800600"/>
            <a:ext cx="457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6172200" y="4572000"/>
            <a:ext cx="431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9" name="Text Box 34"/>
          <p:cNvSpPr txBox="1">
            <a:spLocks noChangeArrowheads="1"/>
          </p:cNvSpPr>
          <p:nvPr/>
        </p:nvSpPr>
        <p:spPr bwMode="auto">
          <a:xfrm>
            <a:off x="1981200" y="4876800"/>
            <a:ext cx="3540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i="1" dirty="0">
                <a:latin typeface="Arial" pitchFamily="34" charset="0"/>
              </a:rPr>
              <a:t>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72" name="Straight Connector 71"/>
          <p:cNvCxnSpPr>
            <a:endCxn id="13346" idx="2"/>
          </p:cNvCxnSpPr>
          <p:nvPr/>
        </p:nvCxnSpPr>
        <p:spPr>
          <a:xfrm>
            <a:off x="1905000" y="3429000"/>
            <a:ext cx="253207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905000" y="35814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1905000" y="48768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1905000" y="47244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6362700" y="3314700"/>
            <a:ext cx="2301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5943600" y="34290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6324600" y="35814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943600" y="35814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43600" y="47244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943600" y="4876800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6362700" y="3695700"/>
            <a:ext cx="2301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572000" y="57150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4572000" y="5791200"/>
            <a:ext cx="3810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Text Box 33"/>
          <p:cNvSpPr txBox="1">
            <a:spLocks noChangeArrowheads="1"/>
          </p:cNvSpPr>
          <p:nvPr/>
        </p:nvSpPr>
        <p:spPr bwMode="auto">
          <a:xfrm>
            <a:off x="6553200" y="31242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i="1" dirty="0" smtClean="0">
                <a:latin typeface="Arial" pitchFamily="34" charset="0"/>
              </a:rPr>
              <a:t>S</a:t>
            </a:r>
            <a:r>
              <a:rPr lang="en-US" sz="900" b="1" i="1" dirty="0" smtClean="0">
                <a:latin typeface="Arial" pitchFamily="34" charset="0"/>
              </a:rPr>
              <a:t>1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02" name="Straight Connector 101"/>
          <p:cNvCxnSpPr/>
          <p:nvPr/>
        </p:nvCxnSpPr>
        <p:spPr>
          <a:xfrm>
            <a:off x="6324600" y="3429000"/>
            <a:ext cx="152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349" name="Freeform 37"/>
          <p:cNvSpPr>
            <a:spLocks/>
          </p:cNvSpPr>
          <p:nvPr/>
        </p:nvSpPr>
        <p:spPr bwMode="auto">
          <a:xfrm>
            <a:off x="1981200" y="5243513"/>
            <a:ext cx="0" cy="146304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2543"/>
              </a:cxn>
            </a:cxnLst>
            <a:rect l="0" t="0" r="r" b="b"/>
            <a:pathLst>
              <a:path w="9" h="2543">
                <a:moveTo>
                  <a:pt x="9" y="0"/>
                </a:moveTo>
                <a:lnTo>
                  <a:pt x="0" y="254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0" name="Freeform 38"/>
          <p:cNvSpPr>
            <a:spLocks/>
          </p:cNvSpPr>
          <p:nvPr/>
        </p:nvSpPr>
        <p:spPr bwMode="auto">
          <a:xfrm>
            <a:off x="2438400" y="5243513"/>
            <a:ext cx="0" cy="146304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2543"/>
              </a:cxn>
            </a:cxnLst>
            <a:rect l="0" t="0" r="r" b="b"/>
            <a:pathLst>
              <a:path w="9" h="2543">
                <a:moveTo>
                  <a:pt x="9" y="0"/>
                </a:moveTo>
                <a:lnTo>
                  <a:pt x="0" y="254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>
            <a:off x="5410200" y="5029200"/>
            <a:ext cx="0" cy="161448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2543"/>
              </a:cxn>
            </a:cxnLst>
            <a:rect l="0" t="0" r="r" b="b"/>
            <a:pathLst>
              <a:path w="9" h="2543">
                <a:moveTo>
                  <a:pt x="9" y="0"/>
                </a:moveTo>
                <a:lnTo>
                  <a:pt x="0" y="254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2" name="Freeform 40"/>
          <p:cNvSpPr>
            <a:spLocks/>
          </p:cNvSpPr>
          <p:nvPr/>
        </p:nvSpPr>
        <p:spPr bwMode="auto">
          <a:xfrm>
            <a:off x="6096000" y="5243513"/>
            <a:ext cx="0" cy="1463040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0" y="2543"/>
              </a:cxn>
            </a:cxnLst>
            <a:rect l="0" t="0" r="r" b="b"/>
            <a:pathLst>
              <a:path w="9" h="2543">
                <a:moveTo>
                  <a:pt x="9" y="0"/>
                </a:moveTo>
                <a:lnTo>
                  <a:pt x="0" y="2543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1828800" y="6324600"/>
            <a:ext cx="685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sr-Latn-CS" sz="1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sr-Latn-C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54" name="Rectangle 42"/>
          <p:cNvSpPr>
            <a:spLocks noChangeArrowheads="1"/>
          </p:cNvSpPr>
          <p:nvPr/>
        </p:nvSpPr>
        <p:spPr bwMode="auto">
          <a:xfrm>
            <a:off x="3352800" y="63246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9" name="Rectangle 42"/>
          <p:cNvSpPr>
            <a:spLocks noChangeArrowheads="1"/>
          </p:cNvSpPr>
          <p:nvPr/>
        </p:nvSpPr>
        <p:spPr bwMode="auto">
          <a:xfrm>
            <a:off x="5486400" y="6324600"/>
            <a:ext cx="762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en-US" sz="9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sr-Latn-C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1" name="Straight Arrow Connector 110"/>
          <p:cNvCxnSpPr/>
          <p:nvPr/>
        </p:nvCxnSpPr>
        <p:spPr>
          <a:xfrm>
            <a:off x="1981200" y="6629400"/>
            <a:ext cx="4572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/>
          <p:nvPr/>
        </p:nvCxnSpPr>
        <p:spPr>
          <a:xfrm>
            <a:off x="2438400" y="6629400"/>
            <a:ext cx="2971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410200" y="6629400"/>
            <a:ext cx="685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Slide Number Placeholder 8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11. Prečnici podeonih krugova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12.Prečnici osnovnih krugova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13.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Širina zupčanika</a:t>
            </a: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  b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1,2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= 60 mm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14. Ugao nagiba zupca na osnovnom krugu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5200" y="6333603"/>
            <a:ext cx="1793310" cy="365125"/>
          </a:xfrm>
        </p:spPr>
        <p:txBody>
          <a:bodyPr/>
          <a:lstStyle/>
          <a:p>
            <a:fld id="{3BACDA0C-D97B-4D93-8C84-B5FBB7F7DCC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8600" y="762000"/>
          <a:ext cx="518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47" name="Equation" r:id="rId4" imgW="2324100" imgH="228600" progId="Equation.3">
                  <p:embed/>
                </p:oleObj>
              </mc:Choice>
              <mc:Fallback>
                <p:oleObj name="Equation" r:id="rId4" imgW="2324100" imgH="228600" progId="Equation.3">
                  <p:embed/>
                  <p:pic>
                    <p:nvPicPr>
                      <p:cNvPr id="0" name="Picture 2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5181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04800" y="1219200"/>
          <a:ext cx="594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48" name="Equation" r:id="rId6" imgW="2514600" imgH="228600" progId="Equation.3">
                  <p:embed/>
                </p:oleObj>
              </mc:Choice>
              <mc:Fallback>
                <p:oleObj name="Equation" r:id="rId6" imgW="2514600" imgH="228600" progId="Equation.3">
                  <p:embed/>
                  <p:pic>
                    <p:nvPicPr>
                      <p:cNvPr id="0" name="Picture 2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219200"/>
                        <a:ext cx="59436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555670"/>
              </p:ext>
            </p:extLst>
          </p:nvPr>
        </p:nvGraphicFramePr>
        <p:xfrm>
          <a:off x="0" y="2133600"/>
          <a:ext cx="914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49" name="Equation" r:id="rId8" imgW="3048000" imgH="228600" progId="Equation.3">
                  <p:embed/>
                </p:oleObj>
              </mc:Choice>
              <mc:Fallback>
                <p:oleObj name="Equation" r:id="rId8" imgW="3048000" imgH="228600" progId="Equation.3">
                  <p:embed/>
                  <p:pic>
                    <p:nvPicPr>
                      <p:cNvPr id="0" name="Picture 2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3600"/>
                        <a:ext cx="9144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228600" y="4953000"/>
          <a:ext cx="5334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50" name="Equation" r:id="rId10" imgW="3213100" imgH="457200" progId="Equation.3">
                  <p:embed/>
                </p:oleObj>
              </mc:Choice>
              <mc:Fallback>
                <p:oleObj name="Equation" r:id="rId10" imgW="3213100" imgH="457200" progId="Equation.3">
                  <p:embed/>
                  <p:pic>
                    <p:nvPicPr>
                      <p:cNvPr id="0" name="Picture 2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953000"/>
                        <a:ext cx="5334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1666547"/>
              </p:ext>
            </p:extLst>
          </p:nvPr>
        </p:nvGraphicFramePr>
        <p:xfrm>
          <a:off x="315686" y="6309691"/>
          <a:ext cx="1600200" cy="487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51" name="Equation" r:id="rId12" imgW="812447" imgH="241195" progId="Equation.3">
                  <p:embed/>
                </p:oleObj>
              </mc:Choice>
              <mc:Fallback>
                <p:oleObj name="Equation" r:id="rId12" imgW="812447" imgH="241195" progId="Equation.3">
                  <p:embed/>
                  <p:pic>
                    <p:nvPicPr>
                      <p:cNvPr id="0" name="Picture 2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686" y="6309691"/>
                        <a:ext cx="1600200" cy="487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0" y="2895600"/>
          <a:ext cx="914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52" name="Equation" r:id="rId14" imgW="3263900" imgH="228600" progId="Equation.3">
                  <p:embed/>
                </p:oleObj>
              </mc:Choice>
              <mc:Fallback>
                <p:oleObj name="Equation" r:id="rId14" imgW="3263900" imgH="228600" progId="Equation.3">
                  <p:embed/>
                  <p:pic>
                    <p:nvPicPr>
                      <p:cNvPr id="0" name="Picture 2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9144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719917"/>
              </p:ext>
            </p:extLst>
          </p:nvPr>
        </p:nvGraphicFramePr>
        <p:xfrm>
          <a:off x="228600" y="5884487"/>
          <a:ext cx="7467599" cy="493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53" name="Equation" r:id="rId16" imgW="2831760" imgH="241200" progId="Equation.3">
                  <p:embed/>
                </p:oleObj>
              </mc:Choice>
              <mc:Fallback>
                <p:oleObj name="Equation" r:id="rId16" imgW="2831760" imgH="241200" progId="Equation.3">
                  <p:embed/>
                  <p:pic>
                    <p:nvPicPr>
                      <p:cNvPr id="0" name="Picture 22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884487"/>
                        <a:ext cx="7467599" cy="4933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91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15. Osno rastojanje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16. Prečnici podnožnih krugova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17. Prečnici temenih krugova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609600" y="838200"/>
          <a:ext cx="7391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2" name="Equation" r:id="rId3" imgW="3263900" imgH="393700" progId="Equation.3">
                  <p:embed/>
                </p:oleObj>
              </mc:Choice>
              <mc:Fallback>
                <p:oleObj name="Equation" r:id="rId3" imgW="3263900" imgH="393700" progId="Equation.3">
                  <p:embed/>
                  <p:pic>
                    <p:nvPicPr>
                      <p:cNvPr id="0" name="Picture 15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38200"/>
                        <a:ext cx="73914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28600" y="2057400"/>
          <a:ext cx="6172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3" name="Equation" r:id="rId5" imgW="2844800" imgH="457200" progId="Equation.3">
                  <p:embed/>
                </p:oleObj>
              </mc:Choice>
              <mc:Fallback>
                <p:oleObj name="Equation" r:id="rId5" imgW="2844800" imgH="457200" progId="Equation.3">
                  <p:embed/>
                  <p:pic>
                    <p:nvPicPr>
                      <p:cNvPr id="0" name="Picture 15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6172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52400" y="4114800"/>
          <a:ext cx="7772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4" name="Equation" r:id="rId7" imgW="2844800" imgH="457200" progId="Equation.3">
                  <p:embed/>
                </p:oleObj>
              </mc:Choice>
              <mc:Fallback>
                <p:oleObj name="Equation" r:id="rId7" imgW="2844800" imgH="457200" progId="Equation.3">
                  <p:embed/>
                  <p:pic>
                    <p:nvPicPr>
                      <p:cNvPr id="0" name="Picture 15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14800"/>
                        <a:ext cx="7772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228600" y="5334000"/>
          <a:ext cx="822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5" name="Equation" r:id="rId9" imgW="3302000" imgH="241300" progId="Equation.3">
                  <p:embed/>
                </p:oleObj>
              </mc:Choice>
              <mc:Fallback>
                <p:oleObj name="Equation" r:id="rId9" imgW="3302000" imgH="241300" progId="Equation.3">
                  <p:embed/>
                  <p:pic>
                    <p:nvPicPr>
                      <p:cNvPr id="0" name="Picture 15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0"/>
                        <a:ext cx="82296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50323"/>
              </p:ext>
            </p:extLst>
          </p:nvPr>
        </p:nvGraphicFramePr>
        <p:xfrm>
          <a:off x="172844" y="3243200"/>
          <a:ext cx="6913756" cy="5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866" name="Equation" r:id="rId11" imgW="3314520" imgH="241200" progId="Equation.3">
                  <p:embed/>
                </p:oleObj>
              </mc:Choice>
              <mc:Fallback>
                <p:oleObj name="Equation" r:id="rId11" imgW="3314520" imgH="241200" progId="Equation.3">
                  <p:embed/>
                  <p:pic>
                    <p:nvPicPr>
                      <p:cNvPr id="0" name="Picture 15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44" y="3243200"/>
                        <a:ext cx="6913756" cy="5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18. Dužina aktivnog dela dodirnice</a:t>
            </a: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480039"/>
              </p:ext>
            </p:extLst>
          </p:nvPr>
        </p:nvGraphicFramePr>
        <p:xfrm>
          <a:off x="70643" y="2590857"/>
          <a:ext cx="90027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2" name="Equation" r:id="rId3" imgW="4762440" imgH="393480" progId="Equation.3">
                  <p:embed/>
                </p:oleObj>
              </mc:Choice>
              <mc:Fallback>
                <p:oleObj name="Equation" r:id="rId3" imgW="4762440" imgH="393480" progId="Equation.3">
                  <p:embed/>
                  <p:pic>
                    <p:nvPicPr>
                      <p:cNvPr id="0" name="Picture 9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" y="2590857"/>
                        <a:ext cx="90027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0" y="762000"/>
          <a:ext cx="8686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3" name="Equation" r:id="rId5" imgW="2641600" imgH="393700" progId="Equation.3">
                  <p:embed/>
                </p:oleObj>
              </mc:Choice>
              <mc:Fallback>
                <p:oleObj name="Equation" r:id="rId5" imgW="2641600" imgH="393700" progId="Equation.3">
                  <p:embed/>
                  <p:pic>
                    <p:nvPicPr>
                      <p:cNvPr id="0" name="Picture 9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8686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832220"/>
              </p:ext>
            </p:extLst>
          </p:nvPr>
        </p:nvGraphicFramePr>
        <p:xfrm>
          <a:off x="304800" y="4953114"/>
          <a:ext cx="35052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4" name="Equation" r:id="rId7" imgW="914400" imgH="228600" progId="Equation.3">
                  <p:embed/>
                </p:oleObj>
              </mc:Choice>
              <mc:Fallback>
                <p:oleObj name="Equation" r:id="rId7" imgW="914400" imgH="228600" progId="Equation.3">
                  <p:embed/>
                  <p:pic>
                    <p:nvPicPr>
                      <p:cNvPr id="0" name="Picture 9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114"/>
                        <a:ext cx="35052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5344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19. Stepen sprezanja profila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20. Stepen sprezanja bočnih linija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21. Stepen sprezanja bokova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04800" y="762000"/>
          <a:ext cx="487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14" name="Equation" r:id="rId3" imgW="1879600" imgH="431800" progId="Equation.3">
                  <p:embed/>
                </p:oleObj>
              </mc:Choice>
              <mc:Fallback>
                <p:oleObj name="Equation" r:id="rId3" imgW="1879600" imgH="431800" progId="Equation.3">
                  <p:embed/>
                  <p:pic>
                    <p:nvPicPr>
                      <p:cNvPr id="0" name="Picture 9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0"/>
                        <a:ext cx="487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228600" y="2590800"/>
          <a:ext cx="74676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15" name="Equation" r:id="rId5" imgW="2489200" imgH="444500" progId="Equation.3">
                  <p:embed/>
                </p:oleObj>
              </mc:Choice>
              <mc:Fallback>
                <p:oleObj name="Equation" r:id="rId5" imgW="2489200" imgH="444500" progId="Equation.3">
                  <p:embed/>
                  <p:pic>
                    <p:nvPicPr>
                      <p:cNvPr id="0" name="Picture 9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74676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28600" y="4572000"/>
          <a:ext cx="838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216" name="Equation" r:id="rId7" imgW="2476500" imgH="241300" progId="Equation.3">
                  <p:embed/>
                </p:oleObj>
              </mc:Choice>
              <mc:Fallback>
                <p:oleObj name="Equation" r:id="rId7" imgW="2476500" imgH="241300" progId="Equation.3">
                  <p:embed/>
                  <p:pic>
                    <p:nvPicPr>
                      <p:cNvPr id="0" name="Picture 9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572000"/>
                        <a:ext cx="8382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sr-Latn-CS" sz="1800" dirty="0" smtClean="0">
                <a:latin typeface="Arial" pitchFamily="34" charset="0"/>
                <a:cs typeface="Arial" pitchFamily="34" charset="0"/>
              </a:rPr>
              <a:t>STEPEN SIGURNOSTI NA </a:t>
            </a:r>
            <a:r>
              <a:rPr lang="sr-Latn-CS" sz="1800" b="1" dirty="0" smtClean="0">
                <a:latin typeface="Arial" pitchFamily="34" charset="0"/>
                <a:cs typeface="Arial" pitchFamily="34" charset="0"/>
              </a:rPr>
              <a:t>BOKOVIMA</a:t>
            </a:r>
            <a:r>
              <a:rPr lang="sr-Latn-CS" sz="1800" dirty="0" smtClean="0">
                <a:latin typeface="Arial" pitchFamily="34" charset="0"/>
                <a:cs typeface="Arial" pitchFamily="34" charset="0"/>
              </a:rPr>
              <a:t> ZUPCA </a:t>
            </a:r>
            <a:r>
              <a:rPr lang="sr-Latn-CS" sz="1800" b="1" dirty="0" smtClean="0">
                <a:latin typeface="Arial" pitchFamily="34" charset="0"/>
                <a:cs typeface="Arial" pitchFamily="34" charset="0"/>
              </a:rPr>
              <a:t>CILIN</a:t>
            </a:r>
            <a:r>
              <a:rPr lang="sr-Latn-CS" sz="1800" dirty="0" smtClean="0">
                <a:latin typeface="Arial" pitchFamily="34" charset="0"/>
                <a:cs typeface="Arial" pitchFamily="34" charset="0"/>
              </a:rPr>
              <a:t>.ZUPČ. SA </a:t>
            </a:r>
            <a:r>
              <a:rPr lang="sr-Latn-CS" sz="1800" b="1" dirty="0" smtClean="0">
                <a:latin typeface="Arial" pitchFamily="34" charset="0"/>
                <a:cs typeface="Arial" pitchFamily="34" charset="0"/>
              </a:rPr>
              <a:t>KOSIM</a:t>
            </a:r>
            <a:r>
              <a:rPr lang="sr-Latn-CS" sz="1800" dirty="0" smtClean="0">
                <a:latin typeface="Arial" pitchFamily="34" charset="0"/>
                <a:cs typeface="Arial" pitchFamily="34" charset="0"/>
              </a:rPr>
              <a:t> ZUPCIMA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610363"/>
              </p:ext>
            </p:extLst>
          </p:nvPr>
        </p:nvGraphicFramePr>
        <p:xfrm>
          <a:off x="421395" y="800100"/>
          <a:ext cx="1981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3" name="Equation" r:id="rId3" imgW="672808" imgH="431613" progId="Equation.3">
                  <p:embed/>
                </p:oleObj>
              </mc:Choice>
              <mc:Fallback>
                <p:oleObj name="Equation" r:id="rId3" imgW="672808" imgH="431613" progId="Equation.3">
                  <p:embed/>
                  <p:pic>
                    <p:nvPicPr>
                      <p:cNvPr id="0" name="Picture 9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95" y="800100"/>
                        <a:ext cx="1981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382146"/>
              </p:ext>
            </p:extLst>
          </p:nvPr>
        </p:nvGraphicFramePr>
        <p:xfrm>
          <a:off x="19280" y="2609850"/>
          <a:ext cx="8915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4" name="Equation" r:id="rId5" imgW="2628900" imgH="482600" progId="Equation.3">
                  <p:embed/>
                </p:oleObj>
              </mc:Choice>
              <mc:Fallback>
                <p:oleObj name="Equation" r:id="rId5" imgW="2628900" imgH="482600" progId="Equation.3">
                  <p:embed/>
                  <p:pic>
                    <p:nvPicPr>
                      <p:cNvPr id="0" name="Picture 9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0" y="2609850"/>
                        <a:ext cx="89154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902486"/>
              </p:ext>
            </p:extLst>
          </p:nvPr>
        </p:nvGraphicFramePr>
        <p:xfrm>
          <a:off x="436084" y="4648200"/>
          <a:ext cx="3962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125" name="Equation" r:id="rId7" imgW="1409088" imgH="482391" progId="Equation.3">
                  <p:embed/>
                </p:oleObj>
              </mc:Choice>
              <mc:Fallback>
                <p:oleObj name="Equation" r:id="rId7" imgW="1409088" imgH="482391" progId="Equation.3">
                  <p:embed/>
                  <p:pic>
                    <p:nvPicPr>
                      <p:cNvPr id="0" name="Picture 9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084" y="4648200"/>
                        <a:ext cx="3962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-Faktor oblika boka zupca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-Faktor elastičnosti materijala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-Faktor ugla nagiba zupca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28600" y="762000"/>
          <a:ext cx="8915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39" name="Equation" r:id="rId3" imgW="3657600" imgH="482600" progId="Equation.3">
                  <p:embed/>
                </p:oleObj>
              </mc:Choice>
              <mc:Fallback>
                <p:oleObj name="Equation" r:id="rId3" imgW="3657600" imgH="482600" progId="Equation.3">
                  <p:embed/>
                  <p:pic>
                    <p:nvPicPr>
                      <p:cNvPr id="0" name="Picture 9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62000"/>
                        <a:ext cx="8915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228600" y="2743200"/>
          <a:ext cx="4572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40" name="Equation" r:id="rId5" imgW="1257300" imgH="508000" progId="Equation.3">
                  <p:embed/>
                </p:oleObj>
              </mc:Choice>
              <mc:Fallback>
                <p:oleObj name="Equation" r:id="rId5" imgW="1257300" imgH="508000" progId="Equation.3">
                  <p:embed/>
                  <p:pic>
                    <p:nvPicPr>
                      <p:cNvPr id="0" name="Picture 9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43200"/>
                        <a:ext cx="4572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0" y="4800600"/>
          <a:ext cx="8915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41" name="Equation" r:id="rId7" imgW="2336800" imgH="266700" progId="Equation.3">
                  <p:embed/>
                </p:oleObj>
              </mc:Choice>
              <mc:Fallback>
                <p:oleObj name="Equation" r:id="rId7" imgW="2336800" imgH="266700" progId="Equation.3">
                  <p:embed/>
                  <p:pic>
                    <p:nvPicPr>
                      <p:cNvPr id="0" name="Picture 9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0600"/>
                        <a:ext cx="8915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304800"/>
            <a:ext cx="914400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-Faktor stepena sprezanja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-Obimna sila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-Obimna brzina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C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r-Latn-C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0" y="2971800"/>
          <a:ext cx="5410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63" name="Equation" r:id="rId3" imgW="2311400" imgH="457200" progId="Equation.3">
                  <p:embed/>
                </p:oleObj>
              </mc:Choice>
              <mc:Fallback>
                <p:oleObj name="Equation" r:id="rId3" imgW="2311400" imgH="457200" progId="Equation.3">
                  <p:embed/>
                  <p:pic>
                    <p:nvPicPr>
                      <p:cNvPr id="0" name="Picture 9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71800"/>
                        <a:ext cx="54102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349526"/>
              </p:ext>
            </p:extLst>
          </p:nvPr>
        </p:nvGraphicFramePr>
        <p:xfrm>
          <a:off x="304800" y="5043714"/>
          <a:ext cx="7924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64" name="Equation" r:id="rId5" imgW="3200400" imgH="431800" progId="Equation.3">
                  <p:embed/>
                </p:oleObj>
              </mc:Choice>
              <mc:Fallback>
                <p:oleObj name="Equation" r:id="rId5" imgW="3200400" imgH="431800" progId="Equation.3">
                  <p:embed/>
                  <p:pic>
                    <p:nvPicPr>
                      <p:cNvPr id="0" name="Picture 9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43714"/>
                        <a:ext cx="7924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465059"/>
              </p:ext>
            </p:extLst>
          </p:nvPr>
        </p:nvGraphicFramePr>
        <p:xfrm>
          <a:off x="0" y="1118053"/>
          <a:ext cx="8651633" cy="929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265" name="Equation" r:id="rId7" imgW="4609800" imgH="495000" progId="Equation.3">
                  <p:embed/>
                </p:oleObj>
              </mc:Choice>
              <mc:Fallback>
                <p:oleObj name="Equation" r:id="rId7" imgW="460980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1118053"/>
                        <a:ext cx="8651633" cy="929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990600"/>
            <a:ext cx="9067800" cy="53340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Odre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đivanje faktora </a:t>
            </a:r>
            <a:r>
              <a:rPr lang="x-non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unutr</a:t>
            </a:r>
            <a:r>
              <a:rPr lang="en-US" sz="16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asnjih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dinam</a:t>
            </a:r>
            <a:r>
              <a:rPr lang="en-US" sz="16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ickih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sila K</a:t>
            </a:r>
            <a:r>
              <a:rPr lang="x-none" sz="1600" b="1" u="sng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x-none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5300"/>
            <a:ext cx="9067800" cy="68580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radnih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uslova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en-US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=1,1 [/] tab.2.15,</a:t>
            </a:r>
            <a:r>
              <a:rPr lang="x-non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str144,slajd 51,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turbokompresor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pogoni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elektromotorom</a:t>
            </a: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" y="1676400"/>
            <a:ext cx="9067800" cy="4679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buFont typeface="Arial" pitchFamily="34" charset="0"/>
              <a:buChar char="•"/>
            </a:pPr>
            <a:r>
              <a:rPr lang="x-non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Prvo se izvrši provera područja rada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x-non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p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otkriticno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podru</a:t>
            </a:r>
            <a:r>
              <a:rPr lang="x-non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čje</a:t>
            </a:r>
          </a:p>
          <a:p>
            <a:pPr algn="just"/>
            <a:r>
              <a:rPr lang="x-non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zupčanike sa kosim zupcima, gde je </a:t>
            </a:r>
            <a:r>
              <a:rPr lang="x-non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</a:t>
            </a:r>
            <a:r>
              <a:rPr lang="x-none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   </a:t>
            </a:r>
            <a:r>
              <a:rPr lang="x-none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≥ 1 i za potkritično područje, sledi ovakav postupak</a:t>
            </a:r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340448"/>
              </p:ext>
            </p:extLst>
          </p:nvPr>
        </p:nvGraphicFramePr>
        <p:xfrm>
          <a:off x="76200" y="2302050"/>
          <a:ext cx="7932043" cy="135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1" name="Equation" r:id="rId4" imgW="2882880" imgH="482400" progId="Equation.3">
                  <p:embed/>
                </p:oleObj>
              </mc:Choice>
              <mc:Fallback>
                <p:oleObj name="Equation" r:id="rId4" imgW="2882880" imgH="482400" progId="Equation.3">
                  <p:embed/>
                  <p:pic>
                    <p:nvPicPr>
                      <p:cNvPr id="0" name="Picture 6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302050"/>
                        <a:ext cx="7932043" cy="135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008243" y="2781300"/>
            <a:ext cx="11357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>
                <a:latin typeface="Cambria Math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&lt; 10m/s</a:t>
            </a:r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6200" y="4035280"/>
            <a:ext cx="8610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sym typeface="Symbol" panose="05050102010706020507" pitchFamily="18" charset="2"/>
              </a:rPr>
              <a:t></a:t>
            </a:r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152449"/>
              </p:ext>
            </p:extLst>
          </p:nvPr>
        </p:nvGraphicFramePr>
        <p:xfrm>
          <a:off x="304800" y="4743307"/>
          <a:ext cx="6553200" cy="1765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72" name="Equation" r:id="rId6" imgW="2921000" imgH="787400" progId="Equation.3">
                  <p:embed/>
                </p:oleObj>
              </mc:Choice>
              <mc:Fallback>
                <p:oleObj name="Equation" r:id="rId6" imgW="2921000" imgH="787400" progId="Equation.3">
                  <p:embed/>
                  <p:pic>
                    <p:nvPicPr>
                      <p:cNvPr id="0" name="Picture 6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743307"/>
                        <a:ext cx="6553200" cy="1765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30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/>
              <a:t>K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 =23,9 tab.2.16, str.146,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kvalitet</a:t>
            </a:r>
            <a:r>
              <a:rPr lang="en-US" sz="1600" dirty="0" smtClean="0"/>
              <a:t> 7 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za</a:t>
            </a:r>
            <a:r>
              <a:rPr lang="en-US" sz="1600" dirty="0" smtClean="0"/>
              <a:t> </a:t>
            </a:r>
            <a:r>
              <a:rPr lang="en-US" sz="1600" dirty="0" err="1" smtClean="0"/>
              <a:t>zupcanike</a:t>
            </a:r>
            <a:r>
              <a:rPr lang="en-US" sz="1600" dirty="0" smtClean="0"/>
              <a:t> </a:t>
            </a:r>
            <a:r>
              <a:rPr lang="en-US" sz="1600" dirty="0" err="1" smtClean="0"/>
              <a:t>sa</a:t>
            </a:r>
            <a:r>
              <a:rPr lang="en-US" sz="1600" dirty="0" smtClean="0"/>
              <a:t> </a:t>
            </a:r>
            <a:r>
              <a:rPr lang="en-US" sz="1600" dirty="0" err="1" smtClean="0"/>
              <a:t>kosim</a:t>
            </a:r>
            <a:r>
              <a:rPr lang="en-US" sz="1600" dirty="0" smtClean="0"/>
              <a:t> </a:t>
            </a:r>
            <a:r>
              <a:rPr lang="en-US" sz="1600" dirty="0" err="1" smtClean="0"/>
              <a:t>zupcima-slajd</a:t>
            </a:r>
            <a:r>
              <a:rPr lang="en-US" sz="1600" smtClean="0"/>
              <a:t> 54</a:t>
            </a:r>
            <a:endParaRPr lang="en-US" sz="1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3371" y="4069307"/>
            <a:ext cx="8610600" cy="2362200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Faktor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raspodele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opterecenja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parove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zubaca</a:t>
            </a:r>
            <a:r>
              <a:rPr lang="en-US" sz="1600" dirty="0" smtClean="0">
                <a:solidFill>
                  <a:schemeClr val="tx1"/>
                </a:solidFill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</a:rPr>
              <a:t>sprezi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-</a:t>
            </a:r>
            <a:r>
              <a:rPr lang="en-US" sz="1600" dirty="0" err="1" smtClean="0">
                <a:solidFill>
                  <a:schemeClr val="tx1"/>
                </a:solidFill>
              </a:rPr>
              <a:t>Za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sym typeface="Symbol" panose="05050102010706020507" pitchFamily="18" charset="2"/>
              </a:rPr>
              <a:t></a:t>
            </a:r>
            <a:r>
              <a:rPr lang="en-US" sz="1600" baseline="-25000" dirty="0" smtClean="0">
                <a:solidFill>
                  <a:schemeClr val="tx1"/>
                </a:solidFill>
                <a:sym typeface="Symbol" panose="05050102010706020507" pitchFamily="18" charset="2"/>
              </a:rPr>
              <a:t>    </a:t>
            </a:r>
            <a:r>
              <a:rPr lang="en-US" sz="1600" dirty="0" smtClean="0">
                <a:solidFill>
                  <a:schemeClr val="tx1"/>
                </a:solidFill>
                <a:sym typeface="Symbol" panose="05050102010706020507" pitchFamily="18" charset="2"/>
              </a:rPr>
              <a:t> 2  </a:t>
            </a:r>
            <a:r>
              <a:rPr lang="en-US" sz="16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koristi</a:t>
            </a:r>
            <a:r>
              <a:rPr lang="en-US" sz="1600" dirty="0" smtClean="0">
                <a:solidFill>
                  <a:schemeClr val="tx1"/>
                </a:solidFill>
                <a:sym typeface="Symbol" panose="05050102010706020507" pitchFamily="18" charset="2"/>
              </a:rPr>
              <a:t> se </a:t>
            </a:r>
            <a:r>
              <a:rPr lang="en-US" sz="16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sledeci</a:t>
            </a:r>
            <a:r>
              <a:rPr lang="en-US" sz="1600" dirty="0" smtClean="0">
                <a:solidFill>
                  <a:schemeClr val="tx1"/>
                </a:solidFill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sym typeface="Symbol" panose="05050102010706020507" pitchFamily="18" charset="2"/>
              </a:rPr>
              <a:t>izraz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371776"/>
              </p:ext>
            </p:extLst>
          </p:nvPr>
        </p:nvGraphicFramePr>
        <p:xfrm>
          <a:off x="228600" y="1465535"/>
          <a:ext cx="6743701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84" name="Equation" r:id="rId3" imgW="4241520" imgH="812520" progId="Equation.3">
                  <p:embed/>
                </p:oleObj>
              </mc:Choice>
              <mc:Fallback>
                <p:oleObj name="Equation" r:id="rId3" imgW="4241520" imgH="812520" progId="Equation.3">
                  <p:embed/>
                  <p:pic>
                    <p:nvPicPr>
                      <p:cNvPr id="0" name="Picture 9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465535"/>
                        <a:ext cx="6743701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808373"/>
              </p:ext>
            </p:extLst>
          </p:nvPr>
        </p:nvGraphicFramePr>
        <p:xfrm>
          <a:off x="342901" y="5343050"/>
          <a:ext cx="6629400" cy="1174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85" name="Equation" r:id="rId5" imgW="2971800" imgH="635000" progId="Equation.3">
                  <p:embed/>
                </p:oleObj>
              </mc:Choice>
              <mc:Fallback>
                <p:oleObj name="Equation" r:id="rId5" imgW="2971800" imgH="635000" progId="Equation.3">
                  <p:embed/>
                  <p:pic>
                    <p:nvPicPr>
                      <p:cNvPr id="0" name="Picture 9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1" y="5343050"/>
                        <a:ext cx="6629400" cy="11745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157902"/>
              </p:ext>
            </p:extLst>
          </p:nvPr>
        </p:nvGraphicFramePr>
        <p:xfrm>
          <a:off x="5410200" y="3985436"/>
          <a:ext cx="1371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086" name="Equation" r:id="rId7" imgW="609480" imgH="228600" progId="Equation.3">
                  <p:embed/>
                </p:oleObj>
              </mc:Choice>
              <mc:Fallback>
                <p:oleObj name="Equation" r:id="rId7" imgW="609480" imgH="228600" progId="Equation.3">
                  <p:embed/>
                  <p:pic>
                    <p:nvPicPr>
                      <p:cNvPr id="0" name="Picture 9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85436"/>
                        <a:ext cx="13716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2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52400"/>
            <a:ext cx="8915400" cy="19050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-</a:t>
            </a:r>
            <a:r>
              <a:rPr lang="en-US" sz="1600" dirty="0" err="1" smtClean="0"/>
              <a:t>srednja</a:t>
            </a:r>
            <a:r>
              <a:rPr lang="en-US" sz="1600" dirty="0" smtClean="0"/>
              <a:t> </a:t>
            </a:r>
            <a:r>
              <a:rPr lang="en-US" sz="1600" dirty="0" err="1" smtClean="0"/>
              <a:t>jedinicna</a:t>
            </a:r>
            <a:r>
              <a:rPr lang="en-US" sz="1600" dirty="0" smtClean="0"/>
              <a:t> </a:t>
            </a:r>
            <a:r>
              <a:rPr lang="en-US" sz="1600" dirty="0" err="1" smtClean="0"/>
              <a:t>krutost</a:t>
            </a:r>
            <a:r>
              <a:rPr lang="en-US" sz="1600" dirty="0" smtClean="0"/>
              <a:t> c</a:t>
            </a:r>
            <a:r>
              <a:rPr lang="en-US" sz="1600" baseline="-25000" dirty="0" smtClean="0">
                <a:sym typeface="Symbol" panose="05050102010706020507" pitchFamily="18" charset="2"/>
              </a:rPr>
              <a:t></a:t>
            </a:r>
            <a:r>
              <a:rPr lang="en-US" sz="1600" dirty="0" smtClean="0">
                <a:sym typeface="Symbol" panose="05050102010706020507" pitchFamily="18" charset="2"/>
              </a:rPr>
              <a:t/>
            </a:r>
            <a:br>
              <a:rPr lang="en-US" sz="1600" dirty="0" smtClean="0">
                <a:sym typeface="Symbol" panose="05050102010706020507" pitchFamily="18" charset="2"/>
              </a:rPr>
            </a:br>
            <a:r>
              <a:rPr lang="en-US" sz="1600" dirty="0">
                <a:sym typeface="Symbol" panose="05050102010706020507" pitchFamily="18" charset="2"/>
              </a:rPr>
              <a:t/>
            </a:r>
            <a:br>
              <a:rPr lang="en-US" sz="1600" dirty="0">
                <a:sym typeface="Symbol" panose="05050102010706020507" pitchFamily="18" charset="2"/>
              </a:rPr>
            </a:br>
            <a:r>
              <a:rPr lang="en-US" sz="1600" dirty="0" smtClean="0">
                <a:sym typeface="Symbol" panose="05050102010706020507" pitchFamily="18" charset="2"/>
              </a:rPr>
              <a:t>a  c</a:t>
            </a:r>
            <a:r>
              <a:rPr lang="en-US" sz="1600" baseline="30000" dirty="0" smtClean="0">
                <a:sym typeface="Symbol" panose="05050102010706020507" pitchFamily="18" charset="2"/>
              </a:rPr>
              <a:t>,</a:t>
            </a:r>
            <a:r>
              <a:rPr lang="en-US" sz="1600" dirty="0" smtClean="0">
                <a:sym typeface="Symbol" panose="05050102010706020507" pitchFamily="18" charset="2"/>
              </a:rPr>
              <a:t>  je </a:t>
            </a:r>
            <a:r>
              <a:rPr lang="en-US" sz="1600" dirty="0" err="1" smtClean="0">
                <a:sym typeface="Symbol" panose="05050102010706020507" pitchFamily="18" charset="2"/>
              </a:rPr>
              <a:t>stvarna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ym typeface="Symbol" panose="05050102010706020507" pitchFamily="18" charset="2"/>
              </a:rPr>
              <a:t>jedinicna</a:t>
            </a:r>
            <a:r>
              <a:rPr lang="en-US" sz="1600" dirty="0" smtClean="0"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ym typeface="Symbol" panose="05050102010706020507" pitchFamily="18" charset="2"/>
              </a:rPr>
              <a:t>krutost</a:t>
            </a:r>
            <a:r>
              <a:rPr lang="en-US" sz="1600" dirty="0" smtClean="0">
                <a:sym typeface="Symbol" panose="05050102010706020507" pitchFamily="18" charset="2"/>
              </a:rPr>
              <a:t>                </a:t>
            </a:r>
            <a:endParaRPr lang="en-US" sz="1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2121616"/>
            <a:ext cx="9144000" cy="4599859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                    </a:t>
            </a:r>
            <a:r>
              <a:rPr lang="en-US" sz="1600" dirty="0" smtClean="0">
                <a:solidFill>
                  <a:schemeClr val="tx1"/>
                </a:solidFill>
              </a:rPr>
              <a:t>- factor </a:t>
            </a:r>
            <a:r>
              <a:rPr lang="en-US" sz="1600" dirty="0" err="1" smtClean="0">
                <a:solidFill>
                  <a:schemeClr val="tx1"/>
                </a:solidFill>
              </a:rPr>
              <a:t>oblika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zupcanika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dijag</a:t>
            </a:r>
            <a:r>
              <a:rPr lang="en-US" sz="1600" dirty="0" smtClean="0">
                <a:solidFill>
                  <a:schemeClr val="tx1"/>
                </a:solidFill>
              </a:rPr>
              <a:t>. 2.47, str. 157, </a:t>
            </a:r>
            <a:r>
              <a:rPr lang="en-US" sz="1600" dirty="0" err="1" smtClean="0">
                <a:solidFill>
                  <a:schemeClr val="tx1"/>
                </a:solidFill>
              </a:rPr>
              <a:t>slajd</a:t>
            </a:r>
            <a:r>
              <a:rPr lang="en-US" sz="1600" dirty="0" smtClean="0">
                <a:solidFill>
                  <a:schemeClr val="tx1"/>
                </a:solidFill>
              </a:rPr>
              <a:t> 58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    </a:t>
            </a:r>
            <a:r>
              <a:rPr lang="en-US" sz="1600" dirty="0" err="1" smtClean="0">
                <a:solidFill>
                  <a:schemeClr val="tx1"/>
                </a:solidFill>
              </a:rPr>
              <a:t>za</a:t>
            </a:r>
            <a:r>
              <a:rPr lang="en-US" sz="1600" dirty="0" smtClean="0">
                <a:solidFill>
                  <a:schemeClr val="tx1"/>
                </a:solidFill>
              </a:rPr>
              <a:t>    </a:t>
            </a:r>
            <a:r>
              <a:rPr lang="en-US" sz="1600" dirty="0" err="1" smtClean="0">
                <a:solidFill>
                  <a:schemeClr val="tx1"/>
                </a:solidFill>
              </a:rPr>
              <a:t>b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/b=0,2   I     </a:t>
            </a:r>
            <a:r>
              <a:rPr lang="en-US" sz="1600" dirty="0" err="1" smtClean="0">
                <a:solidFill>
                  <a:schemeClr val="tx1"/>
                </a:solidFill>
              </a:rPr>
              <a:t>s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r</a:t>
            </a:r>
            <a:r>
              <a:rPr lang="en-US" sz="1600" dirty="0" smtClean="0">
                <a:solidFill>
                  <a:schemeClr val="tx1"/>
                </a:solidFill>
              </a:rPr>
              <a:t>/</a:t>
            </a:r>
            <a:r>
              <a:rPr lang="en-US" sz="1600" dirty="0" err="1" smtClean="0">
                <a:solidFill>
                  <a:schemeClr val="tx1"/>
                </a:solidFill>
              </a:rPr>
              <a:t>m</a:t>
            </a:r>
            <a:r>
              <a:rPr lang="en-US" sz="1600" baseline="-25000" dirty="0" err="1" smtClean="0">
                <a:solidFill>
                  <a:schemeClr val="tx1"/>
                </a:solidFill>
              </a:rPr>
              <a:t>n</a:t>
            </a:r>
            <a:r>
              <a:rPr lang="en-US" sz="1600" dirty="0" smtClean="0">
                <a:solidFill>
                  <a:schemeClr val="tx1"/>
                </a:solidFill>
              </a:rPr>
              <a:t>=2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                      - factor </a:t>
            </a:r>
            <a:r>
              <a:rPr lang="en-US" sz="1600" dirty="0" err="1" smtClean="0">
                <a:solidFill>
                  <a:schemeClr val="tx1"/>
                </a:solidFill>
              </a:rPr>
              <a:t>profila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zupca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standardni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profil</a:t>
            </a:r>
            <a:r>
              <a:rPr lang="en-US" sz="1600" dirty="0" smtClean="0">
                <a:solidFill>
                  <a:schemeClr val="tx1"/>
                </a:solidFill>
              </a:rPr>
              <a:t> je </a:t>
            </a:r>
            <a:r>
              <a:rPr lang="en-US" sz="1600" dirty="0" err="1" smtClean="0">
                <a:solidFill>
                  <a:schemeClr val="tx1"/>
                </a:solidFill>
              </a:rPr>
              <a:t>jednak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jedinici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                   - </a:t>
            </a:r>
            <a:r>
              <a:rPr lang="en-US" sz="1600" dirty="0" err="1" smtClean="0">
                <a:solidFill>
                  <a:schemeClr val="tx1"/>
                </a:solidFill>
              </a:rPr>
              <a:t>najveca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vrednost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jedinicne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krutosti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zavisi</a:t>
            </a:r>
            <a:r>
              <a:rPr lang="en-US" sz="1600" dirty="0" smtClean="0">
                <a:solidFill>
                  <a:schemeClr val="tx1"/>
                </a:solidFill>
              </a:rPr>
              <a:t> od </a:t>
            </a:r>
            <a:r>
              <a:rPr lang="en-US" sz="1600" dirty="0" err="1" smtClean="0">
                <a:solidFill>
                  <a:schemeClr val="tx1"/>
                </a:solidFill>
              </a:rPr>
              <a:t>brojeva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zubaca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fiktivnog</a:t>
            </a:r>
            <a:r>
              <a:rPr lang="en-US" sz="1600" dirty="0" smtClean="0">
                <a:solidFill>
                  <a:schemeClr val="tx1"/>
                </a:solidFill>
              </a:rPr>
              <a:t> zupcanika,dij.2.48, st.158,slajd58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34875"/>
              </p:ext>
            </p:extLst>
          </p:nvPr>
        </p:nvGraphicFramePr>
        <p:xfrm>
          <a:off x="3345493" y="356644"/>
          <a:ext cx="417322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48" name="Equation" r:id="rId3" imgW="1346040" imgH="253800" progId="Equation.3">
                  <p:embed/>
                </p:oleObj>
              </mc:Choice>
              <mc:Fallback>
                <p:oleObj name="Equation" r:id="rId3" imgW="1346040" imgH="253800" progId="Equation.3">
                  <p:embed/>
                  <p:pic>
                    <p:nvPicPr>
                      <p:cNvPr id="0" name="Picture 26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493" y="356644"/>
                        <a:ext cx="417322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298843"/>
              </p:ext>
            </p:extLst>
          </p:nvPr>
        </p:nvGraphicFramePr>
        <p:xfrm>
          <a:off x="3345493" y="1203042"/>
          <a:ext cx="3897095" cy="599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49" name="Equation" r:id="rId5" imgW="1650960" imgH="253800" progId="Equation.3">
                  <p:embed/>
                </p:oleObj>
              </mc:Choice>
              <mc:Fallback>
                <p:oleObj name="Equation" r:id="rId5" imgW="1650960" imgH="253800" progId="Equation.3">
                  <p:embed/>
                  <p:pic>
                    <p:nvPicPr>
                      <p:cNvPr id="0" name="Picture 26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5493" y="1203042"/>
                        <a:ext cx="3897095" cy="5995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666485"/>
              </p:ext>
            </p:extLst>
          </p:nvPr>
        </p:nvGraphicFramePr>
        <p:xfrm>
          <a:off x="381000" y="2057400"/>
          <a:ext cx="457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50" name="Equation" r:id="rId7" imgW="215640" imgH="215640" progId="Equation.3">
                  <p:embed/>
                </p:oleObj>
              </mc:Choice>
              <mc:Fallback>
                <p:oleObj name="Equation" r:id="rId7" imgW="215640" imgH="215640" progId="Equation.3">
                  <p:embed/>
                  <p:pic>
                    <p:nvPicPr>
                      <p:cNvPr id="0" name="Picture 26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457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757448"/>
              </p:ext>
            </p:extLst>
          </p:nvPr>
        </p:nvGraphicFramePr>
        <p:xfrm>
          <a:off x="3200400" y="2667000"/>
          <a:ext cx="990600" cy="382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51" name="Equation" r:id="rId9" imgW="558720" imgH="215640" progId="Equation.3">
                  <p:embed/>
                </p:oleObj>
              </mc:Choice>
              <mc:Fallback>
                <p:oleObj name="Equation" r:id="rId9" imgW="558720" imgH="215640" progId="Equation.3">
                  <p:embed/>
                  <p:pic>
                    <p:nvPicPr>
                      <p:cNvPr id="0" name="Picture 26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667000"/>
                        <a:ext cx="990600" cy="3827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826943"/>
              </p:ext>
            </p:extLst>
          </p:nvPr>
        </p:nvGraphicFramePr>
        <p:xfrm>
          <a:off x="362210" y="3352800"/>
          <a:ext cx="73958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52" name="Equation" r:id="rId11" imgW="419040" imgH="215640" progId="Equation.3">
                  <p:embed/>
                </p:oleObj>
              </mc:Choice>
              <mc:Fallback>
                <p:oleObj name="Equation" r:id="rId11" imgW="419040" imgH="215640" progId="Equation.3">
                  <p:embed/>
                  <p:pic>
                    <p:nvPicPr>
                      <p:cNvPr id="0" name="Picture 27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10" y="3352800"/>
                        <a:ext cx="73958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707355"/>
              </p:ext>
            </p:extLst>
          </p:nvPr>
        </p:nvGraphicFramePr>
        <p:xfrm>
          <a:off x="316281" y="4144809"/>
          <a:ext cx="671737" cy="790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53" name="Equation" r:id="rId13" imgW="215640" imgH="253800" progId="Equation.3">
                  <p:embed/>
                </p:oleObj>
              </mc:Choice>
              <mc:Fallback>
                <p:oleObj name="Equation" r:id="rId13" imgW="215640" imgH="253800" progId="Equation.3">
                  <p:embed/>
                  <p:pic>
                    <p:nvPicPr>
                      <p:cNvPr id="0" name="Picture 27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81" y="4144809"/>
                        <a:ext cx="671737" cy="7902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938735"/>
              </p:ext>
            </p:extLst>
          </p:nvPr>
        </p:nvGraphicFramePr>
        <p:xfrm>
          <a:off x="228600" y="5079619"/>
          <a:ext cx="3699587" cy="808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54" name="Equation" r:id="rId15" imgW="1917360" imgH="419040" progId="Equation.3">
                  <p:embed/>
                </p:oleObj>
              </mc:Choice>
              <mc:Fallback>
                <p:oleObj name="Equation" r:id="rId15" imgW="1917360" imgH="419040" progId="Equation.3">
                  <p:embed/>
                  <p:pic>
                    <p:nvPicPr>
                      <p:cNvPr id="0" name="Picture 27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079619"/>
                        <a:ext cx="3699587" cy="8085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858220"/>
              </p:ext>
            </p:extLst>
          </p:nvPr>
        </p:nvGraphicFramePr>
        <p:xfrm>
          <a:off x="4647845" y="4956988"/>
          <a:ext cx="4038955" cy="843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55" name="Equation" r:id="rId17" imgW="2006280" imgH="419040" progId="Equation.3">
                  <p:embed/>
                </p:oleObj>
              </mc:Choice>
              <mc:Fallback>
                <p:oleObj name="Equation" r:id="rId17" imgW="2006280" imgH="419040" progId="Equation.3">
                  <p:embed/>
                  <p:pic>
                    <p:nvPicPr>
                      <p:cNvPr id="0" name="Picture 27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7845" y="4956988"/>
                        <a:ext cx="4038955" cy="8435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274927"/>
              </p:ext>
            </p:extLst>
          </p:nvPr>
        </p:nvGraphicFramePr>
        <p:xfrm>
          <a:off x="430060" y="5911604"/>
          <a:ext cx="2465540" cy="954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856" name="Equation" r:id="rId19" imgW="1180800" imgH="457200" progId="Equation.3">
                  <p:embed/>
                </p:oleObj>
              </mc:Choice>
              <mc:Fallback>
                <p:oleObj name="Equation" r:id="rId19" imgW="1180800" imgH="457200" progId="Equation.3">
                  <p:embed/>
                  <p:pic>
                    <p:nvPicPr>
                      <p:cNvPr id="0" name="Picture 27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60" y="5911604"/>
                        <a:ext cx="2465540" cy="954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3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1534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dirty="0" smtClean="0"/>
              <a:t> </a:t>
            </a:r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1371600"/>
            <a:ext cx="9144000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endParaRPr kumimoji="0" lang="en-US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endParaRPr lang="en-US" sz="11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endParaRPr kumimoji="0" lang="en-US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endParaRPr lang="en-US" sz="11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endParaRPr kumimoji="0" lang="en-US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endParaRPr lang="en-US" sz="11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endParaRPr kumimoji="0" lang="en-US" sz="11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endParaRPr lang="en-US" sz="1100" b="1" u="sng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Polazni podaci: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Radna mašina:__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turbokompresor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Snaga elektromotora (EM)   P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___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kW;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Broj obrtaja EM:___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1240</a:t>
            </a:r>
            <a:r>
              <a:rPr lang="en-US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min</a:t>
            </a:r>
            <a:r>
              <a:rPr kumimoji="0" lang="sr-Latn-C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Relevantna rastojanja: l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70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mm; l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250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mm; l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80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mm;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Podaci za kaišni prenosnik K</a:t>
            </a:r>
            <a:r>
              <a:rPr kumimoji="0" lang="sr-Latn-CS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K</a:t>
            </a:r>
            <a:r>
              <a:rPr kumimoji="0" lang="sr-Latn-CS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Prečnik kaišnika K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K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125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mm; 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355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mm;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Faktor proklizavanja  </a:t>
            </a:r>
            <a:r>
              <a:rPr kumimoji="0" lang="sl-SI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</a:t>
            </a:r>
            <a:r>
              <a:rPr kumimoji="0" lang="sl-SI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 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0,985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Stepen iskorišćenja kaišnog prenosnika: η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0,97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Podaci za zupčasti par 1-2: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Broj zubaca zupčanika: z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21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    z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40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Standardni modul m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mm;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Materijal izrade za oba zupčanika: Č.4320, čelik za cementaciju, gasnonitriran, prethodno poboljšan;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Kvalitet izrade: 7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Ugao nagiba zubaca: β 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15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º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Širina zupčanika: b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1,2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60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mm;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Stepen iskorišćenja zupčastog para: η</a:t>
            </a:r>
            <a:r>
              <a:rPr kumimoji="0" lang="sr-Latn-C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1,2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0,98.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Podaci za zupčasti par 3-4: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Broj zubaca zupčanika: z</a:t>
            </a:r>
            <a:r>
              <a:rPr kumimoji="0" lang="sr-Latn-C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18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 z</a:t>
            </a:r>
            <a:r>
              <a:rPr kumimoji="0" lang="sr-Latn-C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4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35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Standardni modul m</a:t>
            </a:r>
            <a:r>
              <a:rPr kumimoji="0" lang="sr-Latn-C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</a:t>
            </a:r>
            <a:r>
              <a:rPr lang="en-U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mm;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Širina zupčanika: b</a:t>
            </a:r>
            <a:r>
              <a:rPr kumimoji="0" lang="sr-Latn-C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3,4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50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mm;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Kvalitet izrade: 7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Materijal izrade za oba zupčanika: Č.4732, čelik za poboljšanje, gasnonitriran, prethodno poboljšan;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51138" algn="l"/>
              </a:tabLst>
            </a:pP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Stepen iskorišćenja zupčastog para: η</a:t>
            </a:r>
            <a:r>
              <a:rPr kumimoji="0" lang="sr-Latn-CS" sz="16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3,4</a:t>
            </a:r>
            <a:r>
              <a:rPr kumimoji="0" lang="sr-Latn-C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0,98</a:t>
            </a: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937" y="2229699"/>
            <a:ext cx="9074063" cy="745422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Odredjivanje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granicnog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odstupanja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podeonog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kruga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veci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zupcanik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US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,tab.2.20, str.149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t0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-tab.2.22</a:t>
            </a:r>
            <a:r>
              <a:rPr lang="en-US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d2=165,64,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kvalitet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600" baseline="-25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=4,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slajd</a:t>
            </a:r>
            <a:r>
              <a:rPr lang="en-US" sz="16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81434"/>
              </p:ext>
            </p:extLst>
          </p:nvPr>
        </p:nvGraphicFramePr>
        <p:xfrm>
          <a:off x="69936" y="-42141"/>
          <a:ext cx="7245263" cy="9565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3" name="Equation" r:id="rId3" imgW="2361960" imgH="457200" progId="Equation.3">
                  <p:embed/>
                </p:oleObj>
              </mc:Choice>
              <mc:Fallback>
                <p:oleObj name="Equation" r:id="rId3" imgW="2361960" imgH="457200" progId="Equation.3">
                  <p:embed/>
                  <p:pic>
                    <p:nvPicPr>
                      <p:cNvPr id="0" name="Picture 14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36" y="-42141"/>
                        <a:ext cx="7245263" cy="9565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912686"/>
              </p:ext>
            </p:extLst>
          </p:nvPr>
        </p:nvGraphicFramePr>
        <p:xfrm>
          <a:off x="0" y="1346591"/>
          <a:ext cx="8991600" cy="634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4" name="Equation" r:id="rId5" imgW="3848040" imgH="253800" progId="Equation.3">
                  <p:embed/>
                </p:oleObj>
              </mc:Choice>
              <mc:Fallback>
                <p:oleObj name="Equation" r:id="rId5" imgW="3848040" imgH="253800" progId="Equation.3">
                  <p:embed/>
                  <p:pic>
                    <p:nvPicPr>
                      <p:cNvPr id="0" name="Picture 14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46591"/>
                        <a:ext cx="8991600" cy="6346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881846"/>
              </p:ext>
            </p:extLst>
          </p:nvPr>
        </p:nvGraphicFramePr>
        <p:xfrm>
          <a:off x="533400" y="3096084"/>
          <a:ext cx="6369275" cy="1037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5" name="Equation" r:id="rId7" imgW="2806560" imgH="457200" progId="Equation.3">
                  <p:embed/>
                </p:oleObj>
              </mc:Choice>
              <mc:Fallback>
                <p:oleObj name="Equation" r:id="rId7" imgW="2806560" imgH="457200" progId="Equation.3">
                  <p:embed/>
                  <p:pic>
                    <p:nvPicPr>
                      <p:cNvPr id="0" name="Picture 14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96084"/>
                        <a:ext cx="6369275" cy="10375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708342"/>
              </p:ext>
            </p:extLst>
          </p:nvPr>
        </p:nvGraphicFramePr>
        <p:xfrm>
          <a:off x="13570" y="4222403"/>
          <a:ext cx="8978030" cy="690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6" name="Equation" r:id="rId9" imgW="2971800" imgH="228600" progId="Equation.3">
                  <p:embed/>
                </p:oleObj>
              </mc:Choice>
              <mc:Fallback>
                <p:oleObj name="Equation" r:id="rId9" imgW="2971800" imgH="228600" progId="Equation.3">
                  <p:embed/>
                  <p:pic>
                    <p:nvPicPr>
                      <p:cNvPr id="0" name="Picture 14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0" y="4222403"/>
                        <a:ext cx="8978030" cy="6906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ubtitle 2"/>
          <p:cNvSpPr txBox="1">
            <a:spLocks/>
          </p:cNvSpPr>
          <p:nvPr/>
        </p:nvSpPr>
        <p:spPr>
          <a:xfrm>
            <a:off x="152400" y="5001811"/>
            <a:ext cx="9074063" cy="745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-y</a:t>
            </a:r>
            <a:r>
              <a:rPr lang="en-US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 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velicina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koja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uzima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u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obzir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promenu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profila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zubaca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posle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razrade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tab.2.19, str.148</a:t>
            </a:r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 , 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</a:t>
            </a:r>
            <a:r>
              <a:rPr lang="en-US" sz="1600" baseline="-25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F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faktori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raspodele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opter.duz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dodirne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linije</a:t>
            </a:r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baseline="-25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430566"/>
              </p:ext>
            </p:extLst>
          </p:nvPr>
        </p:nvGraphicFramePr>
        <p:xfrm>
          <a:off x="152400" y="5691570"/>
          <a:ext cx="3962400" cy="1156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37" name="Equation" r:id="rId11" imgW="1739880" imgH="507960" progId="Equation.3">
                  <p:embed/>
                </p:oleObj>
              </mc:Choice>
              <mc:Fallback>
                <p:oleObj name="Equation" r:id="rId11" imgW="1739880" imgH="507960" progId="Equation.3">
                  <p:embed/>
                  <p:pic>
                    <p:nvPicPr>
                      <p:cNvPr id="0" name="Picture 14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691570"/>
                        <a:ext cx="3962400" cy="1156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3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2666"/>
            <a:ext cx="9144000" cy="881004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=1,16   tab.2.26,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slajd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55, str.159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</a:b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f</a:t>
            </a:r>
            <a:r>
              <a:rPr lang="en-US" sz="16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w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 factor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koji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zavisi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od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jedinicnog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opterecenja</a:t>
            </a:r>
            <a:endParaRPr lang="en-US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629330"/>
              </p:ext>
            </p:extLst>
          </p:nvPr>
        </p:nvGraphicFramePr>
        <p:xfrm>
          <a:off x="14514" y="1091237"/>
          <a:ext cx="7467600" cy="1067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78" name="Equation" r:id="rId3" imgW="3085920" imgH="431640" progId="Equation.3">
                  <p:embed/>
                </p:oleObj>
              </mc:Choice>
              <mc:Fallback>
                <p:oleObj name="Equation" r:id="rId3" imgW="3085920" imgH="431640" progId="Equation.3">
                  <p:embed/>
                  <p:pic>
                    <p:nvPicPr>
                      <p:cNvPr id="0" name="Picture 19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14" y="1091237"/>
                        <a:ext cx="7467600" cy="10677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77073"/>
              </p:ext>
            </p:extLst>
          </p:nvPr>
        </p:nvGraphicFramePr>
        <p:xfrm>
          <a:off x="213290" y="2262566"/>
          <a:ext cx="990600" cy="434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79" name="Equation" r:id="rId5" imgW="520560" imgH="228600" progId="Equation.3">
                  <p:embed/>
                </p:oleObj>
              </mc:Choice>
              <mc:Fallback>
                <p:oleObj name="Equation" r:id="rId5" imgW="520560" imgH="228600" progId="Equation.3">
                  <p:embed/>
                  <p:pic>
                    <p:nvPicPr>
                      <p:cNvPr id="0" name="Picture 19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90" y="2262566"/>
                        <a:ext cx="990600" cy="4348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746939"/>
              </p:ext>
            </p:extLst>
          </p:nvPr>
        </p:nvGraphicFramePr>
        <p:xfrm>
          <a:off x="266302" y="2771204"/>
          <a:ext cx="981473" cy="472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80" name="Equation" r:id="rId7" imgW="609480" imgH="215640" progId="Equation.3">
                  <p:embed/>
                </p:oleObj>
              </mc:Choice>
              <mc:Fallback>
                <p:oleObj name="Equation" r:id="rId7" imgW="609480" imgH="215640" progId="Equation.3">
                  <p:embed/>
                  <p:pic>
                    <p:nvPicPr>
                      <p:cNvPr id="0" name="Picture 19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02" y="2771204"/>
                        <a:ext cx="981473" cy="4720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594420"/>
              </p:ext>
            </p:extLst>
          </p:nvPr>
        </p:nvGraphicFramePr>
        <p:xfrm>
          <a:off x="255347" y="3327650"/>
          <a:ext cx="992427" cy="448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81" name="Equation" r:id="rId9" imgW="533160" imgH="241200" progId="Equation.3">
                  <p:embed/>
                </p:oleObj>
              </mc:Choice>
              <mc:Fallback>
                <p:oleObj name="Equation" r:id="rId9" imgW="533160" imgH="241200" progId="Equation.3">
                  <p:embed/>
                  <p:pic>
                    <p:nvPicPr>
                      <p:cNvPr id="0" name="Picture 19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47" y="3327650"/>
                        <a:ext cx="992427" cy="44895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444634"/>
              </p:ext>
            </p:extLst>
          </p:nvPr>
        </p:nvGraphicFramePr>
        <p:xfrm>
          <a:off x="60324" y="3764232"/>
          <a:ext cx="5598386" cy="568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82" name="Equation" r:id="rId11" imgW="2374560" imgH="241200" progId="Equation.3">
                  <p:embed/>
                </p:oleObj>
              </mc:Choice>
              <mc:Fallback>
                <p:oleObj name="Equation" r:id="rId11" imgW="2374560" imgH="241200" progId="Equation.3">
                  <p:embed/>
                  <p:pic>
                    <p:nvPicPr>
                      <p:cNvPr id="0" name="Picture 19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4" y="3764232"/>
                        <a:ext cx="5598386" cy="568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097813"/>
              </p:ext>
            </p:extLst>
          </p:nvPr>
        </p:nvGraphicFramePr>
        <p:xfrm>
          <a:off x="60324" y="4473194"/>
          <a:ext cx="3179223" cy="473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83" name="Equation" r:id="rId13" imgW="1790640" imgH="266400" progId="Equation.3">
                  <p:embed/>
                </p:oleObj>
              </mc:Choice>
              <mc:Fallback>
                <p:oleObj name="Equation" r:id="rId13" imgW="1790640" imgH="266400" progId="Equation.3">
                  <p:embed/>
                  <p:pic>
                    <p:nvPicPr>
                      <p:cNvPr id="0" name="Picture 19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4" y="4473194"/>
                        <a:ext cx="3179223" cy="473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932640"/>
              </p:ext>
            </p:extLst>
          </p:nvPr>
        </p:nvGraphicFramePr>
        <p:xfrm>
          <a:off x="60324" y="5086837"/>
          <a:ext cx="9083676" cy="126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484" name="Equation" r:id="rId15" imgW="4495680" imgH="622080" progId="Equation.3">
                  <p:embed/>
                </p:oleObj>
              </mc:Choice>
              <mc:Fallback>
                <p:oleObj name="Equation" r:id="rId15" imgW="4495680" imgH="622080" progId="Equation.3">
                  <p:embed/>
                  <p:pic>
                    <p:nvPicPr>
                      <p:cNvPr id="0" name="Picture 19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4" y="5086837"/>
                        <a:ext cx="9083676" cy="1269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09914" y="226681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Slajd</a:t>
            </a:r>
            <a:r>
              <a:rPr lang="en-US" dirty="0" smtClean="0"/>
              <a:t> 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6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384498"/>
              </p:ext>
            </p:extLst>
          </p:nvPr>
        </p:nvGraphicFramePr>
        <p:xfrm>
          <a:off x="36723" y="838201"/>
          <a:ext cx="910727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2" name="Equation" r:id="rId3" imgW="5689440" imgH="469800" progId="Equation.3">
                  <p:embed/>
                </p:oleObj>
              </mc:Choice>
              <mc:Fallback>
                <p:oleObj name="Equation" r:id="rId3" imgW="5689440" imgH="469800" progId="Equation.3">
                  <p:embed/>
                  <p:pic>
                    <p:nvPicPr>
                      <p:cNvPr id="0" name="Picture 10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23" y="838201"/>
                        <a:ext cx="9107277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146735"/>
              </p:ext>
            </p:extLst>
          </p:nvPr>
        </p:nvGraphicFramePr>
        <p:xfrm>
          <a:off x="228600" y="1832304"/>
          <a:ext cx="2209800" cy="863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3" name="Equation" r:id="rId5" imgW="1104840" imgH="431640" progId="Equation.3">
                  <p:embed/>
                </p:oleObj>
              </mc:Choice>
              <mc:Fallback>
                <p:oleObj name="Equation" r:id="rId5" imgW="1104840" imgH="431640" progId="Equation.3">
                  <p:embed/>
                  <p:pic>
                    <p:nvPicPr>
                      <p:cNvPr id="0" name="Picture 10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32304"/>
                        <a:ext cx="2209800" cy="863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529101"/>
              </p:ext>
            </p:extLst>
          </p:nvPr>
        </p:nvGraphicFramePr>
        <p:xfrm>
          <a:off x="447101" y="4572000"/>
          <a:ext cx="3200400" cy="1056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4" name="Equation" r:id="rId7" imgW="1307880" imgH="431640" progId="Equation.3">
                  <p:embed/>
                </p:oleObj>
              </mc:Choice>
              <mc:Fallback>
                <p:oleObj name="Equation" r:id="rId7" imgW="1307880" imgH="431640" progId="Equation.3">
                  <p:embed/>
                  <p:pic>
                    <p:nvPicPr>
                      <p:cNvPr id="0" name="Picture 10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01" y="4572000"/>
                        <a:ext cx="3200400" cy="1056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042169"/>
              </p:ext>
            </p:extLst>
          </p:nvPr>
        </p:nvGraphicFramePr>
        <p:xfrm>
          <a:off x="36723" y="3486932"/>
          <a:ext cx="9107277" cy="780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5" name="Equation" r:id="rId9" imgW="5841720" imgH="469800" progId="Equation.3">
                  <p:embed/>
                </p:oleObj>
              </mc:Choice>
              <mc:Fallback>
                <p:oleObj name="Equation" r:id="rId9" imgW="5841720" imgH="469800" progId="Equation.3">
                  <p:embed/>
                  <p:pic>
                    <p:nvPicPr>
                      <p:cNvPr id="0" name="Picture 10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23" y="3486932"/>
                        <a:ext cx="9107277" cy="780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955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004698"/>
            <a:ext cx="1624527" cy="611666"/>
          </a:xfrm>
        </p:spPr>
        <p:txBody>
          <a:bodyPr>
            <a:normAutofit/>
          </a:bodyPr>
          <a:lstStyle/>
          <a:p>
            <a:r>
              <a:rPr lang="en-US" sz="1600" dirty="0" smtClean="0"/>
              <a:t>   </a:t>
            </a:r>
            <a:r>
              <a:rPr lang="en-US" sz="1600" dirty="0" err="1" smtClean="0"/>
              <a:t>slajd</a:t>
            </a:r>
            <a:r>
              <a:rPr lang="en-US" sz="1600" dirty="0" smtClean="0"/>
              <a:t> 62, str.186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6781800"/>
            <a:ext cx="2286000" cy="533400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975484"/>
              </p:ext>
            </p:extLst>
          </p:nvPr>
        </p:nvGraphicFramePr>
        <p:xfrm>
          <a:off x="152400" y="207964"/>
          <a:ext cx="3453327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0" name="Equation" r:id="rId3" imgW="1853396" imgH="215806" progId="Equation.3">
                  <p:embed/>
                </p:oleObj>
              </mc:Choice>
              <mc:Fallback>
                <p:oleObj name="Equation" r:id="rId3" imgW="1853396" imgH="215806" progId="Equation.3">
                  <p:embed/>
                  <p:pic>
                    <p:nvPicPr>
                      <p:cNvPr id="0" name="Picture 1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07964"/>
                        <a:ext cx="3453327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602806"/>
              </p:ext>
            </p:extLst>
          </p:nvPr>
        </p:nvGraphicFramePr>
        <p:xfrm>
          <a:off x="152400" y="988291"/>
          <a:ext cx="1828800" cy="628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1" name="Equation" r:id="rId5" imgW="1257120" imgH="431640" progId="Equation.3">
                  <p:embed/>
                </p:oleObj>
              </mc:Choice>
              <mc:Fallback>
                <p:oleObj name="Equation" r:id="rId5" imgW="1257120" imgH="431640" progId="Equation.3">
                  <p:embed/>
                  <p:pic>
                    <p:nvPicPr>
                      <p:cNvPr id="0" name="Picture 1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88291"/>
                        <a:ext cx="1828800" cy="628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646049"/>
              </p:ext>
            </p:extLst>
          </p:nvPr>
        </p:nvGraphicFramePr>
        <p:xfrm>
          <a:off x="189123" y="1959249"/>
          <a:ext cx="1016000" cy="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2" name="Equation" r:id="rId7" imgW="482400" imgH="228600" progId="Equation.3">
                  <p:embed/>
                </p:oleObj>
              </mc:Choice>
              <mc:Fallback>
                <p:oleObj name="Equation" r:id="rId7" imgW="482400" imgH="228600" progId="Equation.3">
                  <p:embed/>
                  <p:pic>
                    <p:nvPicPr>
                      <p:cNvPr id="0" name="Picture 1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23" y="1959249"/>
                        <a:ext cx="1016000" cy="48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089256"/>
              </p:ext>
            </p:extLst>
          </p:nvPr>
        </p:nvGraphicFramePr>
        <p:xfrm>
          <a:off x="144443" y="2653622"/>
          <a:ext cx="5257800" cy="1765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3" name="Equation" r:id="rId9" imgW="3327120" imgH="1117440" progId="Equation.3">
                  <p:embed/>
                </p:oleObj>
              </mc:Choice>
              <mc:Fallback>
                <p:oleObj name="Equation" r:id="rId9" imgW="3327120" imgH="1117440" progId="Equation.3">
                  <p:embed/>
                  <p:pic>
                    <p:nvPicPr>
                      <p:cNvPr id="0" name="Picture 1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43" y="2653622"/>
                        <a:ext cx="5257800" cy="17659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285239"/>
              </p:ext>
            </p:extLst>
          </p:nvPr>
        </p:nvGraphicFramePr>
        <p:xfrm>
          <a:off x="294352" y="5326255"/>
          <a:ext cx="1840396" cy="5488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24" name="Equation" r:id="rId11" imgW="723600" imgH="215640" progId="Equation.3">
                  <p:embed/>
                </p:oleObj>
              </mc:Choice>
              <mc:Fallback>
                <p:oleObj name="Equation" r:id="rId11" imgW="723600" imgH="215640" progId="Equation.3">
                  <p:embed/>
                  <p:pic>
                    <p:nvPicPr>
                      <p:cNvPr id="0" name="Picture 1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52" y="5326255"/>
                        <a:ext cx="1840396" cy="5488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472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Slajd</a:t>
            </a:r>
            <a:r>
              <a:rPr lang="en-US" dirty="0" smtClean="0"/>
              <a:t> 65, 66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304800"/>
            <a:ext cx="9067800" cy="359646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hrapavosti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570425"/>
              </p:ext>
            </p:extLst>
          </p:nvPr>
        </p:nvGraphicFramePr>
        <p:xfrm>
          <a:off x="76200" y="3179046"/>
          <a:ext cx="6019800" cy="728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87" name="Equation" r:id="rId3" imgW="2006280" imgH="215640" progId="Equation.3">
                  <p:embed/>
                </p:oleObj>
              </mc:Choice>
              <mc:Fallback>
                <p:oleObj name="Equation" r:id="rId3" imgW="2006280" imgH="215640" progId="Equation.3">
                  <p:embed/>
                  <p:pic>
                    <p:nvPicPr>
                      <p:cNvPr id="0" name="Picture 10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179046"/>
                        <a:ext cx="6019800" cy="7288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830208"/>
              </p:ext>
            </p:extLst>
          </p:nvPr>
        </p:nvGraphicFramePr>
        <p:xfrm>
          <a:off x="76201" y="4038600"/>
          <a:ext cx="8991600" cy="126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88" name="Equation" r:id="rId5" imgW="3187440" imgH="469800" progId="Equation.3">
                  <p:embed/>
                </p:oleObj>
              </mc:Choice>
              <mc:Fallback>
                <p:oleObj name="Equation" r:id="rId5" imgW="3187440" imgH="469800" progId="Equation.3">
                  <p:embed/>
                  <p:pic>
                    <p:nvPicPr>
                      <p:cNvPr id="0" name="Picture 10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1" y="4038600"/>
                        <a:ext cx="8991600" cy="1263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175158"/>
              </p:ext>
            </p:extLst>
          </p:nvPr>
        </p:nvGraphicFramePr>
        <p:xfrm>
          <a:off x="152400" y="5595746"/>
          <a:ext cx="5486400" cy="1144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89" name="Equation" r:id="rId7" imgW="1765080" imgH="482400" progId="Equation.3">
                  <p:embed/>
                </p:oleObj>
              </mc:Choice>
              <mc:Fallback>
                <p:oleObj name="Equation" r:id="rId7" imgW="1765080" imgH="482400" progId="Equation.3">
                  <p:embed/>
                  <p:pic>
                    <p:nvPicPr>
                      <p:cNvPr id="0" name="Picture 10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595746"/>
                        <a:ext cx="5486400" cy="11440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596084"/>
              </p:ext>
            </p:extLst>
          </p:nvPr>
        </p:nvGraphicFramePr>
        <p:xfrm>
          <a:off x="1981200" y="35680"/>
          <a:ext cx="7162800" cy="275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90" name="Equation" r:id="rId9" imgW="2057400" imgH="977760" progId="Equation.3">
                  <p:embed/>
                </p:oleObj>
              </mc:Choice>
              <mc:Fallback>
                <p:oleObj name="Equation" r:id="rId9" imgW="2057400" imgH="977760" progId="Equation.3">
                  <p:embed/>
                  <p:pic>
                    <p:nvPicPr>
                      <p:cNvPr id="0" name="Picture 10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680"/>
                        <a:ext cx="7162800" cy="275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9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610600" cy="487362"/>
          </a:xfrm>
        </p:spPr>
        <p:txBody>
          <a:bodyPr>
            <a:normAutofit/>
          </a:bodyPr>
          <a:lstStyle/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brzine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zavisi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brzine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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HLIM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slajd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68, str.168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25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489569"/>
              </p:ext>
            </p:extLst>
          </p:nvPr>
        </p:nvGraphicFramePr>
        <p:xfrm>
          <a:off x="76200" y="542838"/>
          <a:ext cx="3352800" cy="2117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09" name="Equation" r:id="rId3" imgW="1257120" imgH="1091880" progId="Equation.3">
                  <p:embed/>
                </p:oleObj>
              </mc:Choice>
              <mc:Fallback>
                <p:oleObj name="Equation" r:id="rId3" imgW="1257120" imgH="1091880" progId="Equation.3">
                  <p:embed/>
                  <p:pic>
                    <p:nvPicPr>
                      <p:cNvPr id="0" name="Picture 14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42838"/>
                        <a:ext cx="3352800" cy="2117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76200" y="2718847"/>
            <a:ext cx="8610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uticaja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tvrdoce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spregnutih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parova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      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nitrirani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celik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tvrdocu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vecu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od 470 HB</a:t>
            </a: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761653"/>
              </p:ext>
            </p:extLst>
          </p:nvPr>
        </p:nvGraphicFramePr>
        <p:xfrm>
          <a:off x="307554" y="3020506"/>
          <a:ext cx="118533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0" name="Equation" r:id="rId5" imgW="444240" imgH="228600" progId="Equation.3">
                  <p:embed/>
                </p:oleObj>
              </mc:Choice>
              <mc:Fallback>
                <p:oleObj name="Equation" r:id="rId5" imgW="444240" imgH="228600" progId="Equation.3">
                  <p:embed/>
                  <p:pic>
                    <p:nvPicPr>
                      <p:cNvPr id="0" name="Picture 14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54" y="3020506"/>
                        <a:ext cx="1185334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27612" y="3706647"/>
            <a:ext cx="8610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velicine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zavisi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materijala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modula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184731"/>
              </p:ext>
            </p:extLst>
          </p:nvPr>
        </p:nvGraphicFramePr>
        <p:xfrm>
          <a:off x="307554" y="4118714"/>
          <a:ext cx="1185334" cy="575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1" name="Equation" r:id="rId7" imgW="444240" imgH="215640" progId="Equation.3">
                  <p:embed/>
                </p:oleObj>
              </mc:Choice>
              <mc:Fallback>
                <p:oleObj name="Equation" r:id="rId7" imgW="444240" imgH="215640" progId="Equation.3">
                  <p:embed/>
                  <p:pic>
                    <p:nvPicPr>
                      <p:cNvPr id="0" name="Picture 14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554" y="4118714"/>
                        <a:ext cx="1185334" cy="5757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182274"/>
              </p:ext>
            </p:extLst>
          </p:nvPr>
        </p:nvGraphicFramePr>
        <p:xfrm>
          <a:off x="76200" y="4822737"/>
          <a:ext cx="6781800" cy="904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2" name="Equation" r:id="rId9" imgW="3403440" imgH="431640" progId="Equation.3">
                  <p:embed/>
                </p:oleObj>
              </mc:Choice>
              <mc:Fallback>
                <p:oleObj name="Equation" r:id="rId9" imgW="3403440" imgH="431640" progId="Equation.3">
                  <p:embed/>
                  <p:pic>
                    <p:nvPicPr>
                      <p:cNvPr id="0" name="Picture 14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822737"/>
                        <a:ext cx="6781800" cy="904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697158"/>
              </p:ext>
            </p:extLst>
          </p:nvPr>
        </p:nvGraphicFramePr>
        <p:xfrm>
          <a:off x="4572000" y="5892408"/>
          <a:ext cx="3584900" cy="885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3" name="Equation" r:id="rId11" imgW="1701720" imgH="431640" progId="Equation.3">
                  <p:embed/>
                </p:oleObj>
              </mc:Choice>
              <mc:Fallback>
                <p:oleObj name="Equation" r:id="rId11" imgW="1701720" imgH="431640" progId="Equation.3">
                  <p:embed/>
                  <p:pic>
                    <p:nvPicPr>
                      <p:cNvPr id="0" name="Picture 14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892408"/>
                        <a:ext cx="3584900" cy="885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705077"/>
              </p:ext>
            </p:extLst>
          </p:nvPr>
        </p:nvGraphicFramePr>
        <p:xfrm>
          <a:off x="127612" y="5934387"/>
          <a:ext cx="4059900" cy="843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914" name="Equation" r:id="rId13" imgW="1777680" imgH="431640" progId="Equation.3">
                  <p:embed/>
                </p:oleObj>
              </mc:Choice>
              <mc:Fallback>
                <p:oleObj name="Equation" r:id="rId13" imgW="1777680" imgH="431640" progId="Equation.3">
                  <p:embed/>
                  <p:pic>
                    <p:nvPicPr>
                      <p:cNvPr id="0" name="Picture 14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12" y="5934387"/>
                        <a:ext cx="4059900" cy="8432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20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096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STEPEN SIGURNOSTI PROTIV ZAMORNOG LOMA ZUPCA U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PODNO</a:t>
            </a:r>
            <a:r>
              <a:rPr lang="x-none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ŽJU</a:t>
            </a:r>
            <a:endParaRPr lang="en-US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241046"/>
              </p:ext>
            </p:extLst>
          </p:nvPr>
        </p:nvGraphicFramePr>
        <p:xfrm>
          <a:off x="0" y="762000"/>
          <a:ext cx="693419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7" name="Equation" r:id="rId3" imgW="2831760" imgH="888840" progId="Equation.3">
                  <p:embed/>
                </p:oleObj>
              </mc:Choice>
              <mc:Fallback>
                <p:oleObj name="Equation" r:id="rId3" imgW="2831760" imgH="888840" progId="Equation.3">
                  <p:embed/>
                  <p:pic>
                    <p:nvPicPr>
                      <p:cNvPr id="0" name="Picture 7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762000"/>
                        <a:ext cx="6934199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43219" y="2590800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-Faktor oblika zupca, slajd 76 i str.176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6824176"/>
              </p:ext>
            </p:extLst>
          </p:nvPr>
        </p:nvGraphicFramePr>
        <p:xfrm>
          <a:off x="3657600" y="3073515"/>
          <a:ext cx="515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8" name="Equation" r:id="rId5" imgW="2577960" imgH="419040" progId="Equation.3">
                  <p:embed/>
                </p:oleObj>
              </mc:Choice>
              <mc:Fallback>
                <p:oleObj name="Equation" r:id="rId5" imgW="2577960" imgH="419040" progId="Equation.3">
                  <p:embed/>
                  <p:pic>
                    <p:nvPicPr>
                      <p:cNvPr id="0" name="Picture 7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3073515"/>
                        <a:ext cx="5156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838200" y="5242193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38200" y="4267200"/>
            <a:ext cx="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4419600"/>
            <a:ext cx="1676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648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8200" y="46482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19200" y="4419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457201" y="5362463"/>
            <a:ext cx="25908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22    23,3               24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678096"/>
              </p:ext>
            </p:extLst>
          </p:nvPr>
        </p:nvGraphicFramePr>
        <p:xfrm>
          <a:off x="2514600" y="4333856"/>
          <a:ext cx="773017" cy="365760"/>
        </p:xfrm>
        <a:graphic>
          <a:graphicData uri="http://schemas.openxmlformats.org/drawingml/2006/table">
            <a:tbl>
              <a:tblPr/>
              <a:tblGrid>
                <a:gridCol w="773017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2,75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581465"/>
              </p:ext>
            </p:extLst>
          </p:nvPr>
        </p:nvGraphicFramePr>
        <p:xfrm>
          <a:off x="114302" y="4236720"/>
          <a:ext cx="685798" cy="365760"/>
        </p:xfrm>
        <a:graphic>
          <a:graphicData uri="http://schemas.openxmlformats.org/drawingml/2006/table">
            <a:tbl>
              <a:tblPr/>
              <a:tblGrid>
                <a:gridCol w="685798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2,8</a:t>
                      </a: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65947"/>
              </p:ext>
            </p:extLst>
          </p:nvPr>
        </p:nvGraphicFramePr>
        <p:xfrm>
          <a:off x="-22034" y="4825388"/>
          <a:ext cx="317654" cy="365760"/>
        </p:xfrm>
        <a:graphic>
          <a:graphicData uri="http://schemas.openxmlformats.org/drawingml/2006/table">
            <a:tbl>
              <a:tblPr/>
              <a:tblGrid>
                <a:gridCol w="317654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44785"/>
              </p:ext>
            </p:extLst>
          </p:nvPr>
        </p:nvGraphicFramePr>
        <p:xfrm>
          <a:off x="761082" y="3756844"/>
          <a:ext cx="457200" cy="3657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Y</a:t>
                      </a:r>
                      <a:r>
                        <a:rPr lang="x-none" baseline="-25000" dirty="0" smtClean="0"/>
                        <a:t>Fa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21538"/>
              </p:ext>
            </p:extLst>
          </p:nvPr>
        </p:nvGraphicFramePr>
        <p:xfrm>
          <a:off x="3066817" y="5045723"/>
          <a:ext cx="660555" cy="365760"/>
        </p:xfrm>
        <a:graphic>
          <a:graphicData uri="http://schemas.openxmlformats.org/drawingml/2006/table">
            <a:tbl>
              <a:tblPr/>
              <a:tblGrid>
                <a:gridCol w="660555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Z</a:t>
                      </a:r>
                      <a:r>
                        <a:rPr lang="x-none" baseline="-25000" dirty="0" smtClean="0"/>
                        <a:t>n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endCxn id="22" idx="3"/>
          </p:cNvCxnSpPr>
          <p:nvPr/>
        </p:nvCxnSpPr>
        <p:spPr>
          <a:xfrm flipH="1">
            <a:off x="295620" y="4533900"/>
            <a:ext cx="923580" cy="474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607209"/>
              </p:ext>
            </p:extLst>
          </p:nvPr>
        </p:nvGraphicFramePr>
        <p:xfrm>
          <a:off x="4566103" y="4419600"/>
          <a:ext cx="3974194" cy="2262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9" name="Equation" r:id="rId7" imgW="1650960" imgH="939600" progId="Equation.3">
                  <p:embed/>
                </p:oleObj>
              </mc:Choice>
              <mc:Fallback>
                <p:oleObj name="Equation" r:id="rId7" imgW="1650960" imgH="939600" progId="Equation.3">
                  <p:embed/>
                  <p:pic>
                    <p:nvPicPr>
                      <p:cNvPr id="0" name="Picture 7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103" y="4419600"/>
                        <a:ext cx="3974194" cy="22622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3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204732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-Faktor oblika zupca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8200" y="5242193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38200" y="4267200"/>
            <a:ext cx="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38200" y="4419600"/>
            <a:ext cx="16764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514600" y="46482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8200" y="4648200"/>
            <a:ext cx="167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19200" y="4419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457201" y="5362463"/>
            <a:ext cx="25908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44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,3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66740"/>
              </p:ext>
            </p:extLst>
          </p:nvPr>
        </p:nvGraphicFramePr>
        <p:xfrm>
          <a:off x="2514600" y="4333856"/>
          <a:ext cx="773017" cy="365760"/>
        </p:xfrm>
        <a:graphic>
          <a:graphicData uri="http://schemas.openxmlformats.org/drawingml/2006/table">
            <a:tbl>
              <a:tblPr/>
              <a:tblGrid>
                <a:gridCol w="773017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2,</a:t>
                      </a:r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541948"/>
              </p:ext>
            </p:extLst>
          </p:nvPr>
        </p:nvGraphicFramePr>
        <p:xfrm>
          <a:off x="114302" y="4236720"/>
          <a:ext cx="685798" cy="365760"/>
        </p:xfrm>
        <a:graphic>
          <a:graphicData uri="http://schemas.openxmlformats.org/drawingml/2006/table">
            <a:tbl>
              <a:tblPr/>
              <a:tblGrid>
                <a:gridCol w="685798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2,</a:t>
                      </a:r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65947"/>
              </p:ext>
            </p:extLst>
          </p:nvPr>
        </p:nvGraphicFramePr>
        <p:xfrm>
          <a:off x="-22034" y="4825388"/>
          <a:ext cx="317654" cy="365760"/>
        </p:xfrm>
        <a:graphic>
          <a:graphicData uri="http://schemas.openxmlformats.org/drawingml/2006/table">
            <a:tbl>
              <a:tblPr/>
              <a:tblGrid>
                <a:gridCol w="317654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x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044785"/>
              </p:ext>
            </p:extLst>
          </p:nvPr>
        </p:nvGraphicFramePr>
        <p:xfrm>
          <a:off x="761082" y="3756844"/>
          <a:ext cx="457200" cy="36576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Y</a:t>
                      </a:r>
                      <a:r>
                        <a:rPr lang="x-none" baseline="-25000" dirty="0" smtClean="0"/>
                        <a:t>Fa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21538"/>
              </p:ext>
            </p:extLst>
          </p:nvPr>
        </p:nvGraphicFramePr>
        <p:xfrm>
          <a:off x="3066817" y="5045723"/>
          <a:ext cx="660555" cy="365760"/>
        </p:xfrm>
        <a:graphic>
          <a:graphicData uri="http://schemas.openxmlformats.org/drawingml/2006/table">
            <a:tbl>
              <a:tblPr/>
              <a:tblGrid>
                <a:gridCol w="660555"/>
              </a:tblGrid>
              <a:tr h="0">
                <a:tc>
                  <a:txBody>
                    <a:bodyPr/>
                    <a:lstStyle/>
                    <a:p>
                      <a:r>
                        <a:rPr lang="x-none" dirty="0" smtClean="0"/>
                        <a:t>Z</a:t>
                      </a:r>
                      <a:r>
                        <a:rPr lang="x-none" baseline="-25000" dirty="0" smtClean="0"/>
                        <a:t>n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endCxn id="22" idx="3"/>
          </p:cNvCxnSpPr>
          <p:nvPr/>
        </p:nvCxnSpPr>
        <p:spPr>
          <a:xfrm flipH="1">
            <a:off x="295620" y="4533900"/>
            <a:ext cx="923580" cy="474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906383"/>
              </p:ext>
            </p:extLst>
          </p:nvPr>
        </p:nvGraphicFramePr>
        <p:xfrm>
          <a:off x="457201" y="1219199"/>
          <a:ext cx="6462669" cy="898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0" name="Equation" r:id="rId3" imgW="2679480" imgH="419040" progId="Equation.3">
                  <p:embed/>
                </p:oleObj>
              </mc:Choice>
              <mc:Fallback>
                <p:oleObj name="Equation" r:id="rId3" imgW="2679480" imgH="419040" progId="Equation.3">
                  <p:embed/>
                  <p:pic>
                    <p:nvPicPr>
                      <p:cNvPr id="0" name="Picture 4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1" y="1219199"/>
                        <a:ext cx="6462669" cy="8985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035157"/>
              </p:ext>
            </p:extLst>
          </p:nvPr>
        </p:nvGraphicFramePr>
        <p:xfrm>
          <a:off x="4354837" y="2743200"/>
          <a:ext cx="4012474" cy="2127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1" name="Equation" r:id="rId5" imgW="1676160" imgH="888840" progId="Equation.3">
                  <p:embed/>
                </p:oleObj>
              </mc:Choice>
              <mc:Fallback>
                <p:oleObj name="Equation" r:id="rId5" imgW="1676160" imgH="888840" progId="Equation.3">
                  <p:embed/>
                  <p:pic>
                    <p:nvPicPr>
                      <p:cNvPr id="0" name="Picture 4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837" y="2743200"/>
                        <a:ext cx="4012474" cy="21278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08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4571" y="700743"/>
            <a:ext cx="1524000" cy="508283"/>
          </a:xfrm>
        </p:spPr>
        <p:txBody>
          <a:bodyPr>
            <a:no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z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n1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=23,3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2012" y="2322636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-Faktor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stepena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sprezanja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slajd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78, str.161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581399" y="1467988"/>
            <a:ext cx="2634343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z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n2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=44,38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8847403"/>
              </p:ext>
            </p:extLst>
          </p:nvPr>
        </p:nvGraphicFramePr>
        <p:xfrm>
          <a:off x="288470" y="1315469"/>
          <a:ext cx="2192816" cy="808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92" name="Equation" r:id="rId3" imgW="660240" imgH="228600" progId="Equation.3">
                  <p:embed/>
                </p:oleObj>
              </mc:Choice>
              <mc:Fallback>
                <p:oleObj name="Equation" r:id="rId3" imgW="660240" imgH="228600" progId="Equation.3">
                  <p:embed/>
                  <p:pic>
                    <p:nvPicPr>
                      <p:cNvPr id="0" name="Picture 9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470" y="1315469"/>
                        <a:ext cx="2192816" cy="8082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itle 1"/>
          <p:cNvSpPr txBox="1">
            <a:spLocks/>
          </p:cNvSpPr>
          <p:nvPr/>
        </p:nvSpPr>
        <p:spPr>
          <a:xfrm>
            <a:off x="304799" y="40901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-Faktor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koncentracije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napona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slajd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77, str.178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72113"/>
              </p:ext>
            </p:extLst>
          </p:nvPr>
        </p:nvGraphicFramePr>
        <p:xfrm>
          <a:off x="337456" y="643334"/>
          <a:ext cx="1939545" cy="684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93" name="Equation" r:id="rId5" imgW="647640" imgH="228600" progId="Equation.3">
                  <p:embed/>
                </p:oleObj>
              </mc:Choice>
              <mc:Fallback>
                <p:oleObj name="Equation" r:id="rId5" imgW="647640" imgH="228600" progId="Equation.3">
                  <p:embed/>
                  <p:pic>
                    <p:nvPicPr>
                      <p:cNvPr id="0" name="Picture 9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456" y="643334"/>
                        <a:ext cx="1939545" cy="684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itle 1"/>
          <p:cNvSpPr txBox="1">
            <a:spLocks/>
          </p:cNvSpPr>
          <p:nvPr/>
        </p:nvSpPr>
        <p:spPr>
          <a:xfrm>
            <a:off x="288470" y="4250076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-Faktor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nagiba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zupca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slajd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83, str.182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320635"/>
              </p:ext>
            </p:extLst>
          </p:nvPr>
        </p:nvGraphicFramePr>
        <p:xfrm>
          <a:off x="152400" y="4915889"/>
          <a:ext cx="8472535" cy="11039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94" name="Equation" r:id="rId7" imgW="2628720" imgH="393480" progId="Equation.3">
                  <p:embed/>
                </p:oleObj>
              </mc:Choice>
              <mc:Fallback>
                <p:oleObj name="Equation" r:id="rId7" imgW="2628720" imgH="393480" progId="Equation.3">
                  <p:embed/>
                  <p:pic>
                    <p:nvPicPr>
                      <p:cNvPr id="0" name="Picture 9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915889"/>
                        <a:ext cx="8472535" cy="11039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29837"/>
              </p:ext>
            </p:extLst>
          </p:nvPr>
        </p:nvGraphicFramePr>
        <p:xfrm>
          <a:off x="332012" y="2913100"/>
          <a:ext cx="8420101" cy="1288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95" name="Equation" r:id="rId9" imgW="2552400" imgH="431640" progId="Equation.3">
                  <p:embed/>
                </p:oleObj>
              </mc:Choice>
              <mc:Fallback>
                <p:oleObj name="Equation" r:id="rId9" imgW="2552400" imgH="431640" progId="Equation.3">
                  <p:embed/>
                  <p:pic>
                    <p:nvPicPr>
                      <p:cNvPr id="0" name="Picture 9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012" y="2913100"/>
                        <a:ext cx="8420101" cy="12885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6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342671"/>
            <a:ext cx="1752601" cy="508283"/>
          </a:xfrm>
        </p:spPr>
        <p:txBody>
          <a:bodyPr>
            <a:noAutofit/>
          </a:bodyPr>
          <a:lstStyle/>
          <a:p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Slajd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62, str.186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6805" y="1431945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podnozju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zubaca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zupcanik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581399" y="1467988"/>
            <a:ext cx="2634343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04799" y="40901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podnozju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zubaca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zupcanik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47879" y="2707547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Kriticni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napon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83114"/>
              </p:ext>
            </p:extLst>
          </p:nvPr>
        </p:nvGraphicFramePr>
        <p:xfrm>
          <a:off x="1" y="1860802"/>
          <a:ext cx="8915400" cy="81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34" name="Equation" r:id="rId3" imgW="4952880" imgH="431640" progId="Equation.3">
                  <p:embed/>
                </p:oleObj>
              </mc:Choice>
              <mc:Fallback>
                <p:oleObj name="Equation" r:id="rId3" imgW="4952880" imgH="431640" progId="Equation.3">
                  <p:embed/>
                  <p:pic>
                    <p:nvPicPr>
                      <p:cNvPr id="0" name="Picture 13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1860802"/>
                        <a:ext cx="8915400" cy="8107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349740"/>
              </p:ext>
            </p:extLst>
          </p:nvPr>
        </p:nvGraphicFramePr>
        <p:xfrm>
          <a:off x="0" y="610343"/>
          <a:ext cx="9143999" cy="785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35" name="Equation" r:id="rId5" imgW="4775040" imgH="431640" progId="Equation.3">
                  <p:embed/>
                </p:oleObj>
              </mc:Choice>
              <mc:Fallback>
                <p:oleObj name="Equation" r:id="rId5" imgW="4775040" imgH="431640" progId="Equation.3">
                  <p:embed/>
                  <p:pic>
                    <p:nvPicPr>
                      <p:cNvPr id="0" name="Picture 1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10343"/>
                        <a:ext cx="9143999" cy="7855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728487"/>
              </p:ext>
            </p:extLst>
          </p:nvPr>
        </p:nvGraphicFramePr>
        <p:xfrm>
          <a:off x="762000" y="3330697"/>
          <a:ext cx="6239351" cy="737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36" name="Equation" r:id="rId7" imgW="2234880" imgH="241200" progId="Equation.3">
                  <p:embed/>
                </p:oleObj>
              </mc:Choice>
              <mc:Fallback>
                <p:oleObj name="Equation" r:id="rId7" imgW="2234880" imgH="241200" progId="Equation.3">
                  <p:embed/>
                  <p:pic>
                    <p:nvPicPr>
                      <p:cNvPr id="0" name="Picture 13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330697"/>
                        <a:ext cx="6239351" cy="7377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412486"/>
              </p:ext>
            </p:extLst>
          </p:nvPr>
        </p:nvGraphicFramePr>
        <p:xfrm>
          <a:off x="277133" y="4267201"/>
          <a:ext cx="2239632" cy="818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37" name="Equation" r:id="rId9" imgW="1180800" imgH="431640" progId="Equation.3">
                  <p:embed/>
                </p:oleObj>
              </mc:Choice>
              <mc:Fallback>
                <p:oleObj name="Equation" r:id="rId9" imgW="1180800" imgH="431640" progId="Equation.3">
                  <p:embed/>
                  <p:pic>
                    <p:nvPicPr>
                      <p:cNvPr id="0" name="Picture 13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33" y="4267201"/>
                        <a:ext cx="2239632" cy="8187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147964"/>
              </p:ext>
            </p:extLst>
          </p:nvPr>
        </p:nvGraphicFramePr>
        <p:xfrm>
          <a:off x="609600" y="5284767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38" name="Equation" r:id="rId11" imgW="457200" imgH="228600" progId="Equation.3">
                  <p:embed/>
                </p:oleObj>
              </mc:Choice>
              <mc:Fallback>
                <p:oleObj name="Equation" r:id="rId11" imgW="457200" imgH="228600" progId="Equation.3">
                  <p:embed/>
                  <p:pic>
                    <p:nvPicPr>
                      <p:cNvPr id="0" name="Picture 13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284767"/>
                        <a:ext cx="914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5058412"/>
              </p:ext>
            </p:extLst>
          </p:nvPr>
        </p:nvGraphicFramePr>
        <p:xfrm>
          <a:off x="527050" y="5997945"/>
          <a:ext cx="996950" cy="485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39" name="Equation" r:id="rId13" imgW="469800" imgH="228600" progId="Equation.3">
                  <p:embed/>
                </p:oleObj>
              </mc:Choice>
              <mc:Fallback>
                <p:oleObj name="Equation" r:id="rId13" imgW="469800" imgH="228600" progId="Equation.3">
                  <p:embed/>
                  <p:pic>
                    <p:nvPicPr>
                      <p:cNvPr id="0" name="Picture 13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5997945"/>
                        <a:ext cx="996950" cy="4850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121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1800" b="1" dirty="0" err="1" smtClean="0">
                <a:latin typeface="Arial" pitchFamily="34" charset="0"/>
                <a:cs typeface="Arial" pitchFamily="34" charset="0"/>
              </a:rPr>
              <a:t>Odre</a:t>
            </a:r>
            <a:r>
              <a:rPr lang="sr-Latn-CS" sz="1800" b="1" dirty="0" smtClean="0">
                <a:latin typeface="Arial" pitchFamily="34" charset="0"/>
                <a:cs typeface="Arial" pitchFamily="34" charset="0"/>
              </a:rPr>
              <a:t>đivanje snage, broja obrtaja i obrtnog momenta za vratila I, II i III</a:t>
            </a: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M = 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6kW</a:t>
            </a: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I = 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EM </a:t>
            </a:r>
            <a:r>
              <a:rPr lang="sr-Latn-C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η</a:t>
            </a:r>
            <a:r>
              <a:rPr lang="sr-Latn-CS" sz="16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sr-Latn-C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sr-Latn-CS" sz="1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sr-Latn-C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</a:t>
            </a:r>
            <a:r>
              <a:rPr lang="en-US" sz="1600" i="1" dirty="0" smtClean="0"/>
              <a:t> ·</a:t>
            </a:r>
            <a:r>
              <a:rPr lang="sr-Latn-CS" sz="1600" i="1" dirty="0" smtClean="0"/>
              <a:t> 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0,97 =5,82kW</a:t>
            </a: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sr-Latn-CS" sz="1600" dirty="0" smtClean="0">
                <a:latin typeface="Arial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η</a:t>
            </a:r>
            <a:r>
              <a:rPr lang="sr-Latn-CS" sz="16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1,2</a:t>
            </a:r>
            <a:r>
              <a:rPr lang="sr-Latn-C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5,82 </a:t>
            </a:r>
            <a:r>
              <a:rPr lang="en-US" sz="1600" dirty="0" smtClean="0"/>
              <a:t>·</a:t>
            </a:r>
            <a:r>
              <a:rPr lang="sr-Latn-CS" sz="1600" dirty="0" smtClean="0"/>
              <a:t> 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0,98 =</a:t>
            </a:r>
            <a:r>
              <a:rPr lang="sr-Latn-CS" sz="1600" i="1" dirty="0" smtClean="0">
                <a:latin typeface="Arial" pitchFamily="34" charset="0"/>
                <a:cs typeface="Arial" pitchFamily="34" charset="0"/>
              </a:rPr>
              <a:t>5,7036kW</a:t>
            </a:r>
          </a:p>
          <a:p>
            <a:pPr>
              <a:buNone/>
            </a:pPr>
            <a:r>
              <a:rPr lang="sr-Latn-CS" sz="16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600" i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en-US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1600" i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en-US" sz="1600" dirty="0" smtClean="0"/>
              <a:t>·</a:t>
            </a:r>
            <a:r>
              <a:rPr lang="sr-Latn-C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η</a:t>
            </a:r>
            <a:r>
              <a:rPr lang="sr-Latn-CS" sz="16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3,4</a:t>
            </a:r>
            <a:r>
              <a:rPr lang="sr-Latn-CS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sr-Latn-CS" sz="1600" dirty="0" smtClean="0"/>
              <a:t> 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= 5,7036 </a:t>
            </a:r>
            <a:r>
              <a:rPr lang="en-US" sz="1600" dirty="0" smtClean="0"/>
              <a:t>·</a:t>
            </a:r>
            <a:r>
              <a:rPr lang="sr-Latn-CS" sz="1600" dirty="0" smtClean="0"/>
              <a:t> 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0,98 = 5,5895kW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200" dirty="0" smtClean="0">
                <a:latin typeface="Arial" pitchFamily="34" charset="0"/>
                <a:cs typeface="Arial" pitchFamily="34" charset="0"/>
              </a:rPr>
              <a:t>			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" y="2514600"/>
          <a:ext cx="34290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2" name="Equation" r:id="rId3" imgW="1497950" imgH="431613" progId="Equation.3">
                  <p:embed/>
                </p:oleObj>
              </mc:Choice>
              <mc:Fallback>
                <p:oleObj name="Equation" r:id="rId3" imgW="1497950" imgH="431613" progId="Equation.3">
                  <p:embed/>
                  <p:pic>
                    <p:nvPicPr>
                      <p:cNvPr id="0" name="Picture 9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14600"/>
                        <a:ext cx="34290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1000" y="3810000"/>
          <a:ext cx="3124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3" name="Equation" r:id="rId5" imgW="1511300" imgH="533400" progId="Equation.3">
                  <p:embed/>
                </p:oleObj>
              </mc:Choice>
              <mc:Fallback>
                <p:oleObj name="Equation" r:id="rId5" imgW="1511300" imgH="533400" progId="Equation.3">
                  <p:embed/>
                  <p:pic>
                    <p:nvPicPr>
                      <p:cNvPr id="0" name="Picture 9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810000"/>
                        <a:ext cx="3124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57200" y="5105400"/>
          <a:ext cx="4800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4" name="Equation" r:id="rId7" imgW="2146300" imgH="431800" progId="Equation.3">
                  <p:embed/>
                </p:oleObj>
              </mc:Choice>
              <mc:Fallback>
                <p:oleObj name="Equation" r:id="rId7" imgW="2146300" imgH="431800" progId="Equation.3">
                  <p:embed/>
                  <p:pic>
                    <p:nvPicPr>
                      <p:cNvPr id="0" name="Picture 9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05400"/>
                        <a:ext cx="48006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72" y="66114"/>
            <a:ext cx="8829627" cy="508283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Sa1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=1,63            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relT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=0,98,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relat.osetljivost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apona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slajd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80, str183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772" y="2476419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velicine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preseka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652530" y="1674550"/>
            <a:ext cx="2614670" cy="666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=4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m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2400" y="1204455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Relativni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hrapavosti,slajd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82, str.184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85772" y="3496038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Kriticni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zupcanik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14827" y="702223"/>
            <a:ext cx="6096000" cy="508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  <a:r>
              <a:rPr lang="en-US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Sa2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=1,72              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1600" baseline="-25000" dirty="0" err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relT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=1 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553602"/>
              </p:ext>
            </p:extLst>
          </p:nvPr>
        </p:nvGraphicFramePr>
        <p:xfrm>
          <a:off x="152400" y="1793716"/>
          <a:ext cx="1022184" cy="427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03" name="Equation" r:id="rId3" imgW="545760" imgH="228600" progId="Equation.3">
                  <p:embed/>
                </p:oleObj>
              </mc:Choice>
              <mc:Fallback>
                <p:oleObj name="Equation" r:id="rId3" imgW="545760" imgH="228600" progId="Equation.3">
                  <p:embed/>
                  <p:pic>
                    <p:nvPicPr>
                      <p:cNvPr id="0" name="Picture 8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93716"/>
                        <a:ext cx="1022184" cy="4278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209453"/>
              </p:ext>
            </p:extLst>
          </p:nvPr>
        </p:nvGraphicFramePr>
        <p:xfrm>
          <a:off x="214827" y="3036878"/>
          <a:ext cx="1073056" cy="4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04" name="Equation" r:id="rId5" imgW="507960" imgH="228600" progId="Equation.3">
                  <p:embed/>
                </p:oleObj>
              </mc:Choice>
              <mc:Fallback>
                <p:oleObj name="Equation" r:id="rId5" imgW="507960" imgH="228600" progId="Equation.3">
                  <p:embed/>
                  <p:pic>
                    <p:nvPicPr>
                      <p:cNvPr id="0" name="Picture 8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27" y="3036878"/>
                        <a:ext cx="1073056" cy="48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910429"/>
              </p:ext>
            </p:extLst>
          </p:nvPr>
        </p:nvGraphicFramePr>
        <p:xfrm>
          <a:off x="214827" y="4081050"/>
          <a:ext cx="5669050" cy="94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05" name="Equation" r:id="rId7" imgW="2489040" imgH="431640" progId="Equation.3">
                  <p:embed/>
                </p:oleObj>
              </mc:Choice>
              <mc:Fallback>
                <p:oleObj name="Equation" r:id="rId7" imgW="2489040" imgH="431640" progId="Equation.3">
                  <p:embed/>
                  <p:pic>
                    <p:nvPicPr>
                      <p:cNvPr id="0" name="Picture 8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27" y="4081050"/>
                        <a:ext cx="5669050" cy="94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"/>
          <p:cNvSpPr txBox="1">
            <a:spLocks/>
          </p:cNvSpPr>
          <p:nvPr/>
        </p:nvSpPr>
        <p:spPr>
          <a:xfrm>
            <a:off x="156990" y="4803332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x-non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Kriticni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napon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zupcanik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432920"/>
              </p:ext>
            </p:extLst>
          </p:nvPr>
        </p:nvGraphicFramePr>
        <p:xfrm>
          <a:off x="214828" y="5585465"/>
          <a:ext cx="5210580" cy="1012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06" name="Equation" r:id="rId9" imgW="2222280" imgH="431640" progId="Equation.3">
                  <p:embed/>
                </p:oleObj>
              </mc:Choice>
              <mc:Fallback>
                <p:oleObj name="Equation" r:id="rId9" imgW="2222280" imgH="431640" progId="Equation.3">
                  <p:embed/>
                  <p:pic>
                    <p:nvPicPr>
                      <p:cNvPr id="0" name="Picture 8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828" y="5585465"/>
                        <a:ext cx="5210580" cy="10123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14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72" y="66114"/>
            <a:ext cx="8829627" cy="508283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Stepen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sigurnosti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protiv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zamornog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podnozju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zupcanik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5772" y="2476419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893237" y="1767821"/>
            <a:ext cx="2614670" cy="666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2400" y="1204455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85772" y="3496038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14827" y="702223"/>
            <a:ext cx="6096000" cy="508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6990" y="4803332"/>
            <a:ext cx="8229600" cy="5333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14827" y="2986302"/>
            <a:ext cx="8829627" cy="508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Stepen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sigurnosti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protiv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zamornog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loma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podnozju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zupcanik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471788"/>
              </p:ext>
            </p:extLst>
          </p:nvPr>
        </p:nvGraphicFramePr>
        <p:xfrm>
          <a:off x="152400" y="1032838"/>
          <a:ext cx="5255437" cy="1385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1" name="Equation" r:id="rId3" imgW="1638000" imgH="431640" progId="Equation.3">
                  <p:embed/>
                </p:oleObj>
              </mc:Choice>
              <mc:Fallback>
                <p:oleObj name="Equation" r:id="rId3" imgW="1638000" imgH="431640" progId="Equation.3">
                  <p:embed/>
                  <p:pic>
                    <p:nvPicPr>
                      <p:cNvPr id="0" name="Picture 4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32838"/>
                        <a:ext cx="5255437" cy="13851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653181"/>
              </p:ext>
            </p:extLst>
          </p:nvPr>
        </p:nvGraphicFramePr>
        <p:xfrm>
          <a:off x="378637" y="3768875"/>
          <a:ext cx="5029200" cy="1315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12" name="Equation" r:id="rId5" imgW="1650960" imgH="431640" progId="Equation.3">
                  <p:embed/>
                </p:oleObj>
              </mc:Choice>
              <mc:Fallback>
                <p:oleObj name="Equation" r:id="rId5" imgW="1650960" imgH="431640" progId="Equation.3">
                  <p:embed/>
                  <p:pic>
                    <p:nvPicPr>
                      <p:cNvPr id="0" name="Picture 4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637" y="3768875"/>
                        <a:ext cx="5029200" cy="1315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768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915400" cy="6019800"/>
          </a:xfrm>
        </p:spPr>
        <p:txBody>
          <a:bodyPr>
            <a:normAutofit/>
          </a:bodyPr>
          <a:lstStyle/>
          <a:p>
            <a:pPr algn="l"/>
            <a:r>
              <a:rPr lang="sr-Latn-C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Brojevi obrtaja</a:t>
            </a:r>
          </a:p>
          <a:p>
            <a:pPr algn="l"/>
            <a:endParaRPr lang="sr-Latn-C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C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sr-Latn-C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 </a:t>
            </a:r>
            <a:r>
              <a:rPr lang="sr-Latn-C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= 1240  </a:t>
            </a:r>
            <a:r>
              <a:rPr lang="sr-Latn-C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Technic"/>
              </a:rPr>
              <a:t>o</a:t>
            </a:r>
            <a:r>
              <a:rPr lang="sr-Latn-C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/min</a:t>
            </a:r>
            <a:r>
              <a:rPr lang="sr-Latn-CS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sr-Latn-CS" sz="18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Technic"/>
            </a:endParaRPr>
          </a:p>
          <a:p>
            <a:pPr algn="l"/>
            <a:endParaRPr lang="sr-Latn-CS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  <a:sym typeface="Technic"/>
            </a:endParaRPr>
          </a:p>
          <a:p>
            <a:pPr algn="l"/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468065"/>
              </p:ext>
            </p:extLst>
          </p:nvPr>
        </p:nvGraphicFramePr>
        <p:xfrm>
          <a:off x="533400" y="1554843"/>
          <a:ext cx="6019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7" name="Equation" r:id="rId3" imgW="2667000" imgH="431800" progId="Equation.3">
                  <p:embed/>
                </p:oleObj>
              </mc:Choice>
              <mc:Fallback>
                <p:oleObj name="Equation" r:id="rId3" imgW="2667000" imgH="431800" progId="Equation.3">
                  <p:embed/>
                  <p:pic>
                    <p:nvPicPr>
                      <p:cNvPr id="0" name="Picture 9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554843"/>
                        <a:ext cx="60198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04800" y="2971800"/>
          <a:ext cx="70104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8" name="Equation" r:id="rId5" imgW="2832100" imgH="431800" progId="Equation.3">
                  <p:embed/>
                </p:oleObj>
              </mc:Choice>
              <mc:Fallback>
                <p:oleObj name="Equation" r:id="rId5" imgW="2832100" imgH="431800" progId="Equation.3">
                  <p:embed/>
                  <p:pic>
                    <p:nvPicPr>
                      <p:cNvPr id="0" name="Picture 9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71800"/>
                        <a:ext cx="70104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04800" y="4495800"/>
          <a:ext cx="7467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69" name="Equation" r:id="rId7" imgW="2794000" imgH="431800" progId="Equation.3">
                  <p:embed/>
                </p:oleObj>
              </mc:Choice>
              <mc:Fallback>
                <p:oleObj name="Equation" r:id="rId7" imgW="2794000" imgH="431800" progId="Equation.3">
                  <p:embed/>
                  <p:pic>
                    <p:nvPicPr>
                      <p:cNvPr id="0" name="Picture 9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7467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/>
          </a:bodyPr>
          <a:lstStyle/>
          <a:p>
            <a:pPr algn="l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Ugaone brzine</a:t>
            </a:r>
          </a:p>
          <a:p>
            <a:pPr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" y="685800"/>
          <a:ext cx="7239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4" name="Equation" r:id="rId3" imgW="2603500" imgH="393700" progId="Equation.3">
                  <p:embed/>
                </p:oleObj>
              </mc:Choice>
              <mc:Fallback>
                <p:oleObj name="Equation" r:id="rId3" imgW="2603500" imgH="393700" progId="Equation.3">
                  <p:embed/>
                  <p:pic>
                    <p:nvPicPr>
                      <p:cNvPr id="0" name="Picture 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85800"/>
                        <a:ext cx="7239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28600" y="1828800"/>
          <a:ext cx="7391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5" name="Equation" r:id="rId5" imgW="2616200" imgH="393700" progId="Equation.3">
                  <p:embed/>
                </p:oleObj>
              </mc:Choice>
              <mc:Fallback>
                <p:oleObj name="Equation" r:id="rId5" imgW="2616200" imgH="393700" progId="Equation.3">
                  <p:embed/>
                  <p:pic>
                    <p:nvPicPr>
                      <p:cNvPr id="0" name="Picture 1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828800"/>
                        <a:ext cx="7391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228600" y="3276600"/>
          <a:ext cx="7315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6" name="Equation" r:id="rId7" imgW="2578100" imgH="393700" progId="Equation.3">
                  <p:embed/>
                </p:oleObj>
              </mc:Choice>
              <mc:Fallback>
                <p:oleObj name="Equation" r:id="rId7" imgW="2578100" imgH="393700" progId="Equation.3">
                  <p:embed/>
                  <p:pic>
                    <p:nvPicPr>
                      <p:cNvPr id="0" name="Picture 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276600"/>
                        <a:ext cx="7315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228600" y="4648200"/>
          <a:ext cx="6629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77" name="Equation" r:id="rId9" imgW="2679700" imgH="393700" progId="Equation.3">
                  <p:embed/>
                </p:oleObj>
              </mc:Choice>
              <mc:Fallback>
                <p:oleObj name="Equation" r:id="rId9" imgW="2679700" imgH="393700" progId="Equation.3">
                  <p:embed/>
                  <p:pic>
                    <p:nvPicPr>
                      <p:cNvPr id="0" name="Picture 1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648200"/>
                        <a:ext cx="66294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"/>
            <a:ext cx="8763000" cy="6400800"/>
          </a:xfrm>
        </p:spPr>
        <p:txBody>
          <a:bodyPr>
            <a:normAutofit/>
          </a:bodyPr>
          <a:lstStyle/>
          <a:p>
            <a:pPr algn="l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Obrtni moment - </a:t>
            </a:r>
            <a:r>
              <a:rPr lang="sr-Latn-CS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</a:t>
            </a:r>
          </a:p>
          <a:p>
            <a:pPr algn="l"/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</a:p>
          <a:p>
            <a:pPr algn="l"/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sr-Latn-C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Ili</a:t>
            </a:r>
          </a:p>
          <a:p>
            <a:pPr algn="l"/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sr-Latn-C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105054"/>
              </p:ext>
            </p:extLst>
          </p:nvPr>
        </p:nvGraphicFramePr>
        <p:xfrm>
          <a:off x="381000" y="714829"/>
          <a:ext cx="2286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8" name="Equation" r:id="rId3" imgW="736280" imgH="863225" progId="Equation.3">
                  <p:embed/>
                </p:oleObj>
              </mc:Choice>
              <mc:Fallback>
                <p:oleObj name="Equation" r:id="rId3" imgW="736280" imgH="863225" progId="Equation.3">
                  <p:embed/>
                  <p:pic>
                    <p:nvPicPr>
                      <p:cNvPr id="0" name="Picture 6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14829"/>
                        <a:ext cx="2286000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533400" y="3657600"/>
          <a:ext cx="2438400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59" name="Equation" r:id="rId5" imgW="1054100" imgH="863600" progId="Equation.3">
                  <p:embed/>
                </p:oleObj>
              </mc:Choice>
              <mc:Fallback>
                <p:oleObj name="Equation" r:id="rId5" imgW="1054100" imgH="863600" progId="Equation.3">
                  <p:embed/>
                  <p:pic>
                    <p:nvPicPr>
                      <p:cNvPr id="0" name="Picture 6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2438400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pPr algn="l"/>
            <a:r>
              <a:rPr lang="sr-Latn-CS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800" dirty="0" smtClean="0">
                <a:latin typeface="Arial" pitchFamily="34" charset="0"/>
                <a:cs typeface="Arial" pitchFamily="34" charset="0"/>
              </a:rPr>
            </a:b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09600" y="533400"/>
          <a:ext cx="502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98" name="Equation" r:id="rId3" imgW="2235200" imgH="444500" progId="Equation.3">
                  <p:embed/>
                </p:oleObj>
              </mc:Choice>
              <mc:Fallback>
                <p:oleObj name="Equation" r:id="rId3" imgW="2235200" imgH="444500" progId="Equation.3">
                  <p:embed/>
                  <p:pic>
                    <p:nvPicPr>
                      <p:cNvPr id="0" name="Picture 1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33400"/>
                        <a:ext cx="5029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09600" y="1981200"/>
          <a:ext cx="5029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99" name="Equation" r:id="rId5" imgW="2222500" imgH="457200" progId="Equation.3">
                  <p:embed/>
                </p:oleObj>
              </mc:Choice>
              <mc:Fallback>
                <p:oleObj name="Equation" r:id="rId5" imgW="2222500" imgH="457200" progId="Equation.3">
                  <p:embed/>
                  <p:pic>
                    <p:nvPicPr>
                      <p:cNvPr id="0" name="Picture 1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50292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3400" y="3657600"/>
          <a:ext cx="50990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00" name="Equation" r:id="rId7" imgW="2425700" imgH="457200" progId="Equation.3">
                  <p:embed/>
                </p:oleObj>
              </mc:Choice>
              <mc:Fallback>
                <p:oleObj name="Equation" r:id="rId7" imgW="2425700" imgH="457200" progId="Equation.3">
                  <p:embed/>
                  <p:pic>
                    <p:nvPicPr>
                      <p:cNvPr id="0" name="Picture 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50990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33400" y="4953000"/>
          <a:ext cx="59436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01" name="Equation" r:id="rId9" imgW="2501900" imgH="457200" progId="Equation.3">
                  <p:embed/>
                </p:oleObj>
              </mc:Choice>
              <mc:Fallback>
                <p:oleObj name="Equation" r:id="rId9" imgW="2501900" imgH="457200" progId="Equation.3">
                  <p:embed/>
                  <p:pic>
                    <p:nvPicPr>
                      <p:cNvPr id="0" name="Picture 1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953000"/>
                        <a:ext cx="59436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87362"/>
          </a:xfrm>
        </p:spPr>
        <p:txBody>
          <a:bodyPr>
            <a:noAutofit/>
          </a:bodyPr>
          <a:lstStyle/>
          <a:p>
            <a:pPr algn="l"/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>2. PROVERA STEPENA SIGURNOSTI NA  BOKOVE I U PODNOŽJU ZUPČASTOG PARA 1-2 I 3-4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362200"/>
            <a:ext cx="86868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600" b="1" dirty="0" smtClean="0">
                <a:latin typeface="Arial" pitchFamily="34" charset="0"/>
                <a:ea typeface="+mj-ea"/>
                <a:cs typeface="Arial" pitchFamily="34" charset="0"/>
              </a:rPr>
              <a:t>Geometriske mere zupčastog para 1-2 (po tabeli)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r-Latn-C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Standardni modul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r-Latn-CS" sz="1600" dirty="0" smtClean="0">
                <a:latin typeface="Arial" pitchFamily="34" charset="0"/>
                <a:ea typeface="+mj-ea"/>
                <a:cs typeface="Arial" pitchFamily="34" charset="0"/>
              </a:rPr>
              <a:t>   m</a:t>
            </a:r>
            <a:r>
              <a:rPr lang="sr-Latn-CS" sz="1200" dirty="0" smtClean="0">
                <a:latin typeface="Arial" pitchFamily="34" charset="0"/>
                <a:ea typeface="+mj-ea"/>
                <a:cs typeface="Arial" pitchFamily="34" charset="0"/>
              </a:rPr>
              <a:t>n</a:t>
            </a:r>
            <a:r>
              <a:rPr lang="sr-Latn-CS" sz="1600" dirty="0" smtClean="0">
                <a:latin typeface="Arial" pitchFamily="34" charset="0"/>
                <a:ea typeface="+mj-ea"/>
                <a:cs typeface="Arial" pitchFamily="34" charset="0"/>
              </a:rPr>
              <a:t>= 4 </a:t>
            </a:r>
            <a:r>
              <a:rPr lang="sr-Latn-CS" sz="1600" dirty="0" smtClean="0">
                <a:latin typeface="Arial" pitchFamily="34" charset="0"/>
                <a:ea typeface="+mj-ea"/>
                <a:cs typeface="Arial" pitchFamily="34" charset="0"/>
                <a:sym typeface="Technic"/>
              </a:rPr>
              <a:t>mm</a:t>
            </a:r>
            <a:endParaRPr lang="sr-Latn-CS" sz="1600" dirty="0" smtClean="0">
              <a:latin typeface="Arial" pitchFamily="34" charset="0"/>
              <a:ea typeface="+mj-ea"/>
              <a:cs typeface="Arial" pitchFamily="34" charset="0"/>
              <a:sym typeface="Technic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sr-Latn-C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Technic"/>
              </a:rPr>
              <a:t>2. Standardni profil</a:t>
            </a:r>
          </a:p>
          <a:p>
            <a:pPr marL="342900" lvl="0" indent="-342900">
              <a:spcBef>
                <a:spcPct val="0"/>
              </a:spcBef>
            </a:pPr>
            <a:r>
              <a:rPr kumimoji="0" lang="sr-Latn-C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Technic"/>
              </a:rPr>
              <a:t>   </a:t>
            </a:r>
            <a:r>
              <a:rPr kumimoji="0" lang="sr-Latn-CS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</a:t>
            </a:r>
            <a:r>
              <a:rPr kumimoji="0" lang="sr-Latn-CS" sz="12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p </a:t>
            </a:r>
            <a:r>
              <a:rPr kumimoji="0" lang="sr-Latn-CS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Symbol"/>
              </a:rPr>
              <a:t>= 20    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u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p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 = 1   c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p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 = 0,25 m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n 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=0,25 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  <a:sym typeface="Symbol"/>
              </a:rPr>
              <a:t> 4 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=1 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mm</a:t>
            </a:r>
            <a:endParaRPr lang="sr-Latn-CS" sz="1600" dirty="0" smtClean="0">
              <a:latin typeface="Arial" pitchFamily="34" charset="0"/>
              <a:cs typeface="Arial" pitchFamily="34" charset="0"/>
              <a:sym typeface="Technic"/>
            </a:endParaRPr>
          </a:p>
          <a:p>
            <a:pPr marL="342900" indent="-342900">
              <a:spcBef>
                <a:spcPct val="0"/>
              </a:spcBef>
            </a:pPr>
            <a:r>
              <a:rPr kumimoji="0" lang="sr-Latn-C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  <a:sym typeface="Technic"/>
              </a:rPr>
              <a:t>   </a:t>
            </a:r>
            <a:r>
              <a:rPr lang="sr-Latn-CS" sz="1600" dirty="0" smtClean="0">
                <a:latin typeface="Arial" pitchFamily="34" charset="0"/>
                <a:cs typeface="Times New Roman" pitchFamily="18" charset="0"/>
              </a:rPr>
              <a:t>visina noge: 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h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fp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 = m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n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 +c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p </a:t>
            </a:r>
            <a:r>
              <a:rPr lang="sr-Latn-CS" sz="1600" dirty="0" smtClean="0">
                <a:latin typeface="Arial" pitchFamily="34" charset="0"/>
                <a:cs typeface="Times New Roman" pitchFamily="18" charset="0"/>
              </a:rPr>
              <a:t>=4+1=5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 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mm</a:t>
            </a:r>
            <a:endParaRPr lang="sr-Latn-CS" sz="1600" dirty="0" smtClean="0">
              <a:latin typeface="Arial" pitchFamily="34" charset="0"/>
              <a:cs typeface="Arial" pitchFamily="34" charset="0"/>
              <a:sym typeface="Technic"/>
            </a:endParaRPr>
          </a:p>
          <a:p>
            <a:pPr marL="34290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Times New Roman" pitchFamily="18" charset="0"/>
              </a:rPr>
              <a:t>   visina glave: 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h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a</a:t>
            </a:r>
            <a:r>
              <a:rPr lang="en-US" sz="1600" i="1" baseline="-25000" dirty="0" smtClean="0">
                <a:latin typeface="Arial" pitchFamily="34" charset="0"/>
                <a:cs typeface="Times New Roman" pitchFamily="18" charset="0"/>
              </a:rPr>
              <a:t>p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 = m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n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 = 4 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mm</a:t>
            </a:r>
            <a:endParaRPr lang="sr-Latn-CS" sz="1600" dirty="0" smtClean="0">
              <a:latin typeface="Arial" pitchFamily="34" charset="0"/>
              <a:cs typeface="Arial" pitchFamily="34" charset="0"/>
              <a:sym typeface="Technic"/>
            </a:endParaRPr>
          </a:p>
          <a:p>
            <a:pPr marL="342900" lvl="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   </a:t>
            </a:r>
            <a:r>
              <a:rPr lang="sr-Latn-CS" sz="1600" dirty="0" smtClean="0">
                <a:latin typeface="Arial" pitchFamily="34" charset="0"/>
                <a:cs typeface="Times New Roman" pitchFamily="18" charset="0"/>
              </a:rPr>
              <a:t>ukupna visina: 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h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p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 = h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fp</a:t>
            </a:r>
            <a:r>
              <a:rPr lang="sr-Latn-CS" sz="1600" i="1" dirty="0" smtClean="0">
                <a:latin typeface="Arial" pitchFamily="34" charset="0"/>
                <a:cs typeface="Times New Roman" pitchFamily="18" charset="0"/>
              </a:rPr>
              <a:t> + h</a:t>
            </a:r>
            <a:r>
              <a:rPr lang="sr-Latn-CS" sz="1600" i="1" baseline="-25000" dirty="0" smtClean="0">
                <a:latin typeface="Arial" pitchFamily="34" charset="0"/>
                <a:cs typeface="Times New Roman" pitchFamily="18" charset="0"/>
              </a:rPr>
              <a:t>ap </a:t>
            </a:r>
            <a:r>
              <a:rPr lang="sr-Latn-CS" sz="1600" dirty="0" smtClean="0">
                <a:latin typeface="Arial" pitchFamily="34" charset="0"/>
                <a:cs typeface="Times New Roman" pitchFamily="18" charset="0"/>
              </a:rPr>
              <a:t> =5+4=9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 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mm</a:t>
            </a:r>
            <a:endParaRPr lang="sr-Latn-CS" sz="1600" dirty="0" smtClean="0">
              <a:latin typeface="Arial" pitchFamily="34" charset="0"/>
              <a:cs typeface="Arial" pitchFamily="34" charset="0"/>
              <a:sym typeface="Technic"/>
            </a:endParaRPr>
          </a:p>
          <a:p>
            <a:pPr marL="342900" lvl="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3.Ugao nagiba zupca</a:t>
            </a:r>
          </a:p>
          <a:p>
            <a:pPr marL="342900" lvl="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  <a:sym typeface="Technic"/>
              </a:rPr>
              <a:t>   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Symbol"/>
              </a:rPr>
              <a:t>=15    sin =0,25882   cos=0,96593    tg=0,26795</a:t>
            </a:r>
          </a:p>
          <a:p>
            <a:pPr marL="342900" lvl="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  <a:sym typeface="Symbol"/>
              </a:rPr>
              <a:t>4.Smerovi nagiba boka zupca</a:t>
            </a:r>
          </a:p>
          <a:p>
            <a:pPr marL="342900" lvl="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  <a:sym typeface="Symbol"/>
              </a:rPr>
              <a:t>    pogonski zupčanik (z</a:t>
            </a:r>
            <a:r>
              <a:rPr lang="sr-Latn-CS" sz="1200" dirty="0" smtClean="0">
                <a:latin typeface="Arial" pitchFamily="34" charset="0"/>
                <a:cs typeface="Arial" pitchFamily="34" charset="0"/>
                <a:sym typeface="Symbol"/>
              </a:rPr>
              <a:t>1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Symbol"/>
              </a:rPr>
              <a:t>) je DESNI</a:t>
            </a:r>
          </a:p>
          <a:p>
            <a:pPr marL="342900" lvl="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  <a:sym typeface="Symbol"/>
              </a:rPr>
              <a:t>    gonjeni zupčanik  (z</a:t>
            </a:r>
            <a:r>
              <a:rPr lang="sr-Latn-CS" sz="1200" dirty="0" smtClean="0">
                <a:latin typeface="Arial" pitchFamily="34" charset="0"/>
                <a:cs typeface="Arial" pitchFamily="34" charset="0"/>
                <a:sym typeface="Symbol"/>
              </a:rPr>
              <a:t>2</a:t>
            </a:r>
            <a:r>
              <a:rPr lang="sr-Latn-CS" sz="1600" dirty="0" smtClean="0">
                <a:latin typeface="Arial" pitchFamily="34" charset="0"/>
                <a:cs typeface="Arial" pitchFamily="34" charset="0"/>
                <a:sym typeface="Symbol"/>
              </a:rPr>
              <a:t>) je LEVI </a:t>
            </a:r>
          </a:p>
          <a:p>
            <a:pPr marL="342900" lvl="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  <a:sym typeface="Symbol"/>
              </a:rPr>
              <a:t> 5. Ugao nagiba profila alata</a:t>
            </a:r>
          </a:p>
          <a:p>
            <a:pPr marL="342900" lvl="0" indent="-342900">
              <a:spcBef>
                <a:spcPct val="0"/>
              </a:spcBef>
            </a:pPr>
            <a:r>
              <a:rPr lang="sr-Latn-CS" sz="1600" dirty="0" smtClean="0">
                <a:latin typeface="Arial" pitchFamily="34" charset="0"/>
                <a:cs typeface="Arial" pitchFamily="34" charset="0"/>
                <a:sym typeface="Symbol"/>
              </a:rPr>
              <a:t>    </a:t>
            </a:r>
          </a:p>
          <a:p>
            <a:pPr marL="342900" lvl="0" indent="-342900">
              <a:spcBef>
                <a:spcPct val="0"/>
              </a:spcBef>
            </a:pPr>
            <a:endParaRPr lang="sr-Latn-CS" sz="16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marL="342900" lvl="0" indent="-342900">
              <a:spcBef>
                <a:spcPct val="0"/>
              </a:spcBef>
            </a:pPr>
            <a:endParaRPr lang="sr-Latn-CS" sz="1600" dirty="0" smtClean="0">
              <a:latin typeface="Arial" pitchFamily="34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sr-Latn-CS" sz="1600" dirty="0" smtClean="0">
              <a:latin typeface="Arial" pitchFamily="34" charset="0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</a:pPr>
            <a:endParaRPr lang="sr-Latn-CS" sz="1600" dirty="0" smtClean="0">
              <a:latin typeface="Arial" pitchFamily="34" charset="0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</a:pPr>
            <a:endParaRPr lang="sr-Latn-CS" sz="1600" dirty="0" smtClean="0">
              <a:latin typeface="Arial" pitchFamily="34" charset="0"/>
              <a:cs typeface="Arial" pitchFamily="34" charset="0"/>
              <a:sym typeface="Technic"/>
            </a:endParaRPr>
          </a:p>
          <a:p>
            <a:pPr marL="342900" indent="-342900">
              <a:spcBef>
                <a:spcPct val="0"/>
              </a:spcBef>
            </a:pPr>
            <a:endParaRPr lang="sr-Latn-CS" sz="1600" dirty="0" smtClean="0">
              <a:latin typeface="Arial" pitchFamily="34" charset="0"/>
              <a:cs typeface="Times New Roman" pitchFamily="18" charset="0"/>
            </a:endParaRPr>
          </a:p>
          <a:p>
            <a:pPr marL="342900" lvl="0" indent="-342900">
              <a:spcBef>
                <a:spcPct val="0"/>
              </a:spcBef>
            </a:pP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04800" y="4267200"/>
          <a:ext cx="33528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44" name="Equation" r:id="rId3" imgW="2120900" imgH="419100" progId="Equation.3">
                  <p:embed/>
                </p:oleObj>
              </mc:Choice>
              <mc:Fallback>
                <p:oleObj name="Equation" r:id="rId3" imgW="2120900" imgH="419100" progId="Equation.3">
                  <p:embed/>
                  <p:pic>
                    <p:nvPicPr>
                      <p:cNvPr id="0" name="Picture 22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67200"/>
                        <a:ext cx="33528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81000" y="5105400"/>
          <a:ext cx="609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45" name="Equation" r:id="rId5" imgW="177646" imgH="228402" progId="Equation.3">
                  <p:embed/>
                </p:oleObj>
              </mc:Choice>
              <mc:Fallback>
                <p:oleObj name="Equation" r:id="rId5" imgW="177646" imgH="228402" progId="Equation.3">
                  <p:embed/>
                  <p:pic>
                    <p:nvPicPr>
                      <p:cNvPr id="0" name="Picture 2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609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914400" y="5257800"/>
          <a:ext cx="228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46" name="Equation" r:id="rId7" imgW="126780" imgH="101424" progId="Equation.3">
                  <p:embed/>
                </p:oleObj>
              </mc:Choice>
              <mc:Fallback>
                <p:oleObj name="Equation" r:id="rId7" imgW="126780" imgH="101424" progId="Equation.3">
                  <p:embed/>
                  <p:pic>
                    <p:nvPicPr>
                      <p:cNvPr id="0" name="Picture 2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257800"/>
                        <a:ext cx="228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1143000" y="5181600"/>
          <a:ext cx="3505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47" name="Equation" r:id="rId9" imgW="1637589" imgH="203112" progId="Equation.3">
                  <p:embed/>
                </p:oleObj>
              </mc:Choice>
              <mc:Fallback>
                <p:oleObj name="Equation" r:id="rId9" imgW="1637589" imgH="203112" progId="Equation.3">
                  <p:embed/>
                  <p:pic>
                    <p:nvPicPr>
                      <p:cNvPr id="0" name="Picture 2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81600"/>
                        <a:ext cx="3505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0" y="5943600"/>
            <a:ext cx="8991600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CS" sz="1600" b="1" dirty="0" smtClean="0">
                <a:latin typeface="Arial" pitchFamily="34" charset="0"/>
                <a:ea typeface="+mj-ea"/>
                <a:cs typeface="Arial" pitchFamily="34" charset="0"/>
              </a:rPr>
              <a:t>Podsetnik  </a:t>
            </a:r>
            <a:r>
              <a:rPr lang="sr-Latn-CS" sz="1600" dirty="0" smtClean="0">
                <a:latin typeface="Arial" pitchFamily="34" charset="0"/>
                <a:ea typeface="+mj-ea"/>
                <a:cs typeface="Arial" pitchFamily="34" charset="0"/>
              </a:rPr>
              <a:t>kalkulator :  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2209800" y="6019800"/>
          <a:ext cx="4267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48" name="Equation" r:id="rId11" imgW="1993900" imgH="228600" progId="Equation.3">
                  <p:embed/>
                </p:oleObj>
              </mc:Choice>
              <mc:Fallback>
                <p:oleObj name="Equation" r:id="rId11" imgW="1993900" imgH="228600" progId="Equation.3">
                  <p:embed/>
                  <p:pic>
                    <p:nvPicPr>
                      <p:cNvPr id="0" name="Picture 2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6019800"/>
                        <a:ext cx="4267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6400800" y="44958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49" name="Equation" r:id="rId13" imgW="1016000" imgH="228600" progId="Equation.3">
                  <p:embed/>
                </p:oleObj>
              </mc:Choice>
              <mc:Fallback>
                <p:oleObj name="Equation" r:id="rId13" imgW="1016000" imgH="228600" progId="Equation.3">
                  <p:embed/>
                  <p:pic>
                    <p:nvPicPr>
                      <p:cNvPr id="0" name="Picture 2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495800"/>
                        <a:ext cx="213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6400800" y="5029200"/>
          <a:ext cx="213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50" name="Equation" r:id="rId15" imgW="1054100" imgH="228600" progId="Equation.3">
                  <p:embed/>
                </p:oleObj>
              </mc:Choice>
              <mc:Fallback>
                <p:oleObj name="Equation" r:id="rId15" imgW="1054100" imgH="228600" progId="Equation.3">
                  <p:embed/>
                  <p:pic>
                    <p:nvPicPr>
                      <p:cNvPr id="0" name="Picture 2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029200"/>
                        <a:ext cx="213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4582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6. Bočni modul</a:t>
            </a: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7. Brojevi zubaca zupčanika</a:t>
            </a: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=21   z</a:t>
            </a:r>
            <a:r>
              <a:rPr lang="sr-Latn-CS" sz="1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r-Latn-CS" sz="1600" dirty="0" smtClean="0">
                <a:latin typeface="Arial" pitchFamily="34" charset="0"/>
                <a:cs typeface="Arial" pitchFamily="34" charset="0"/>
              </a:rPr>
              <a:t>=40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8. Kinematski prenosni odnos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9.Korak na podeonom krugu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Latn-CS" sz="1600" dirty="0" smtClean="0">
                <a:latin typeface="Arial" pitchFamily="34" charset="0"/>
                <a:cs typeface="Arial" pitchFamily="34" charset="0"/>
              </a:rPr>
              <a:t>10.Korak na osnovnom krugu</a:t>
            </a: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sr-Latn-C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CDA0C-D97B-4D93-8C84-B5FBB7F7DCC0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57200" y="1066800"/>
          <a:ext cx="4876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23" name="Equation" r:id="rId3" imgW="2209800" imgH="419100" progId="Equation.3">
                  <p:embed/>
                </p:oleObj>
              </mc:Choice>
              <mc:Fallback>
                <p:oleObj name="Equation" r:id="rId3" imgW="2209800" imgH="419100" progId="Equation.3">
                  <p:embed/>
                  <p:pic>
                    <p:nvPicPr>
                      <p:cNvPr id="0" name="Picture 12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66800"/>
                        <a:ext cx="4876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81000" y="3276600"/>
          <a:ext cx="3276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24" name="Equation" r:id="rId5" imgW="1625600" imgH="431800" progId="Equation.3">
                  <p:embed/>
                </p:oleObj>
              </mc:Choice>
              <mc:Fallback>
                <p:oleObj name="Equation" r:id="rId5" imgW="1625600" imgH="431800" progId="Equation.3">
                  <p:embed/>
                  <p:pic>
                    <p:nvPicPr>
                      <p:cNvPr id="0" name="Picture 12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76600"/>
                        <a:ext cx="3276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81000" y="4648200"/>
          <a:ext cx="5867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25" name="Equation" r:id="rId7" imgW="2527300" imgH="228600" progId="Equation.3">
                  <p:embed/>
                </p:oleObj>
              </mc:Choice>
              <mc:Fallback>
                <p:oleObj name="Equation" r:id="rId7" imgW="2527300" imgH="228600" progId="Equation.3">
                  <p:embed/>
                  <p:pic>
                    <p:nvPicPr>
                      <p:cNvPr id="0" name="Picture 1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58674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418352"/>
              </p:ext>
            </p:extLst>
          </p:nvPr>
        </p:nvGraphicFramePr>
        <p:xfrm>
          <a:off x="221343" y="6208551"/>
          <a:ext cx="8248430" cy="57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926" name="Equation" r:id="rId9" imgW="3288960" imgH="228600" progId="Equation.3">
                  <p:embed/>
                </p:oleObj>
              </mc:Choice>
              <mc:Fallback>
                <p:oleObj name="Equation" r:id="rId9" imgW="32889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1343" y="6208551"/>
                        <a:ext cx="8248430" cy="573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3326</TotalTime>
  <Words>1083</Words>
  <Application>Microsoft Office PowerPoint</Application>
  <PresentationFormat>On-screen Show (4:3)</PresentationFormat>
  <Paragraphs>340</Paragraphs>
  <Slides>31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 Math</vt:lpstr>
      <vt:lpstr>Symbol</vt:lpstr>
      <vt:lpstr>Technic</vt:lpstr>
      <vt:lpstr>Times New Roman</vt:lpstr>
      <vt:lpstr>Office Theme</vt:lpstr>
      <vt:lpstr>Equation</vt:lpstr>
      <vt:lpstr>GRAFIČKI RAD IZ MASINSKIH  ELEMENATA-autor: mr Snezana Vrekic Za prikazanu šemu dvostepenog reduktora u H-H ravni, gde se pogon ostvaruje pomoću Elektromotora (EM) i preko kaišnog prenosa K1 – K2 predaje vratilu I, a prema datim podacima, potrebno je: Odrediti snage, brojeve obrtaja i obrtne momente svih vratila; Proveriti stepen sigurnosti na bokovima i u podnožju zubaca zupčastih parova 1-2 i 3 – 4; Nacrtati šemu opterećenja u dve ravni i proračunati vratilo II; Izabrati ležajeve na mestima C i D; Nacrtati sklopni crtež vratila II sa svim pripadajućim elementima (zupčanici, klinovi, ležajevi, osigurači ...); Nacrtati radionički crtež zupčanika 1.</vt:lpstr>
      <vt:lpstr>PowerPoint Presentation</vt:lpstr>
      <vt:lpstr>1. Određivanje snage, broja obrtaja i obrtnog momenta za vratila I, II i III</vt:lpstr>
      <vt:lpstr>PowerPoint Presentation</vt:lpstr>
      <vt:lpstr>PowerPoint Presentation</vt:lpstr>
      <vt:lpstr>PowerPoint Presentation</vt:lpstr>
      <vt:lpstr> </vt:lpstr>
      <vt:lpstr>2. PROVERA STEPENA SIGURNOSTI NA  BOKOVE I U PODNOŽJU ZUPČASTOG PARA 1-2 I 3-4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STEPEN SIGURNOSTI NA BOKOVIMA ZUPCA CILIN.ZUPČ. SA KOSIM ZUPCIMA</vt:lpstr>
      <vt:lpstr>PowerPoint Presentation</vt:lpstr>
      <vt:lpstr>PowerPoint Presentation</vt:lpstr>
      <vt:lpstr>Određivanje faktora unutrasnjih dinamickih sila Kv:</vt:lpstr>
      <vt:lpstr>K1 =23,9 tab.2.16, str.146, za kvalitet 7 i za zupcanike sa kosim zupcima-slajd 54</vt:lpstr>
      <vt:lpstr>-srednja jedinicna krutost c  a  c,  je stvarna jedinicna krutost                </vt:lpstr>
      <vt:lpstr>PowerPoint Presentation</vt:lpstr>
      <vt:lpstr>K=1,16   tab.2.26, slajd 55, str.159 fw- factor koji zavisi od jedinicnog opterecenja</vt:lpstr>
      <vt:lpstr>PowerPoint Presentation</vt:lpstr>
      <vt:lpstr>   slajd 62, str.186</vt:lpstr>
      <vt:lpstr>PowerPoint Presentation</vt:lpstr>
      <vt:lpstr>-faktor brzine, zavisi od brzine i HLIM, slajd 68, str.168</vt:lpstr>
      <vt:lpstr>STEPEN SIGURNOSTI PROTIV ZAMORNOG LOMA ZUPCA U PODNOŽJU</vt:lpstr>
      <vt:lpstr>PowerPoint Presentation</vt:lpstr>
      <vt:lpstr>Za  zn1  =23,3</vt:lpstr>
      <vt:lpstr>Slajd 62, str.186</vt:lpstr>
      <vt:lpstr>-za YSa1=1,63               YrelT  =0,98, relat.osetljivost na koncen. napona, slajd 80, str183  </vt:lpstr>
      <vt:lpstr>-Stepen sigurnosti protiv zamornog loma u podnozju za zupcanik 1</vt:lpstr>
    </vt:vector>
  </TitlesOfParts>
  <Company>Telefon: 064 / 97 45 089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GRAFIČKI RAD Za prikazanu šemu dvostepenog reduktora u H-H ravni, gde se pogon ostvaruje pomoću Elektromotora (EM) i preko kaišnog prenosa K1 – K2 predaje vratilu I, a prema datim podacima, potrebno je: Odrediti snage, brojeve obrtaja i obrtne momente svih vratila; Proveriti stepen sigurnosti na bokovima i u podnožju zubaca zupčastih parova 1-2 i 3 – 4; Nacrtati šemu opterećenja u dve ravni i proračunati vratilo II; Izabrati ležajeve na mestima C i D; Nacrtati sklopni crtež vratila II sa svim pripadajućim elementima (zupčanici, klinovi, ležajevi, osigurači ...); Nacrtati radionički crtež zupčanika 1.</dc:title>
  <dc:creator>Servis Računara " SUVEREN "</dc:creator>
  <cp:lastModifiedBy>user</cp:lastModifiedBy>
  <cp:revision>546</cp:revision>
  <dcterms:created xsi:type="dcterms:W3CDTF">2014-02-19T18:38:00Z</dcterms:created>
  <dcterms:modified xsi:type="dcterms:W3CDTF">2020-03-17T13:01:10Z</dcterms:modified>
</cp:coreProperties>
</file>